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4" r:id="rId6"/>
    <p:sldId id="267" r:id="rId7"/>
    <p:sldId id="262" r:id="rId8"/>
    <p:sldId id="265" r:id="rId9"/>
    <p:sldId id="261" r:id="rId10"/>
    <p:sldId id="260" r:id="rId11"/>
    <p:sldId id="266" r:id="rId12"/>
    <p:sldId id="263" r:id="rId13"/>
    <p:sldId id="268" r:id="rId14"/>
    <p:sldId id="269" r:id="rId15"/>
    <p:sldId id="270" r:id="rId16"/>
    <p:sldId id="271" r:id="rId17"/>
    <p:sldId id="272" r:id="rId18"/>
    <p:sldId id="274" r:id="rId19"/>
    <p:sldId id="275" r:id="rId20"/>
    <p:sldId id="277"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p:restoredTop sz="74797"/>
  </p:normalViewPr>
  <p:slideViewPr>
    <p:cSldViewPr snapToGrid="0">
      <p:cViewPr varScale="1">
        <p:scale>
          <a:sx n="94" d="100"/>
          <a:sy n="94" d="100"/>
        </p:scale>
        <p:origin x="14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20306-949E-4A45-AE53-314756B0652E}"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77676-9F54-8E4A-86C9-784FFF711D31}" type="slidenum">
              <a:rPr lang="en-US" smtClean="0"/>
              <a:t>‹#›</a:t>
            </a:fld>
            <a:endParaRPr lang="en-US"/>
          </a:p>
        </p:txBody>
      </p:sp>
    </p:spTree>
    <p:extLst>
      <p:ext uri="{BB962C8B-B14F-4D97-AF65-F5344CB8AC3E}">
        <p14:creationId xmlns:p14="http://schemas.microsoft.com/office/powerpoint/2010/main" val="478083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Google Sans"/>
              </a:rPr>
              <a:t>Topology </a:t>
            </a:r>
            <a:r>
              <a:rPr lang="en-US" b="0" i="0" dirty="0">
                <a:solidFill>
                  <a:srgbClr val="FFFFFF"/>
                </a:solidFill>
                <a:effectLst/>
                <a:latin typeface="Google Sans"/>
              </a:rPr>
              <a:t>studies properties of spaces that are invariant under any continuous deformation</a:t>
            </a:r>
            <a:r>
              <a:rPr lang="en-US" b="0" i="0" dirty="0">
                <a:solidFill>
                  <a:srgbClr val="ECECEC"/>
                </a:solidFill>
                <a:effectLst/>
                <a:latin typeface="Google Sans"/>
              </a:rPr>
              <a:t>.</a:t>
            </a:r>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3</a:t>
            </a:fld>
            <a:endParaRPr lang="en-US"/>
          </a:p>
        </p:txBody>
      </p:sp>
    </p:spTree>
    <p:extLst>
      <p:ext uri="{BB962C8B-B14F-4D97-AF65-F5344CB8AC3E}">
        <p14:creationId xmlns:p14="http://schemas.microsoft.com/office/powerpoint/2010/main" val="117394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homotopy</a:t>
            </a:r>
            <a:r>
              <a:rPr lang="en-US" dirty="0"/>
              <a:t> blends two maps into one smooth path between them.</a:t>
            </a:r>
          </a:p>
          <a:p>
            <a:endParaRPr lang="en-US" dirty="0"/>
          </a:p>
          <a:p>
            <a:r>
              <a:rPr lang="en-US" dirty="0"/>
              <a:t>If two spaces can reshape into each other through maps that morph back and forth smoothly, they’re </a:t>
            </a:r>
            <a:r>
              <a:rPr lang="en-US" dirty="0" err="1"/>
              <a:t>homotopy</a:t>
            </a:r>
            <a:r>
              <a:rPr lang="en-US" dirty="0"/>
              <a:t> equivalent.</a:t>
            </a:r>
          </a:p>
        </p:txBody>
      </p:sp>
      <p:sp>
        <p:nvSpPr>
          <p:cNvPr id="4" name="Slide Number Placeholder 3"/>
          <p:cNvSpPr>
            <a:spLocks noGrp="1"/>
          </p:cNvSpPr>
          <p:nvPr>
            <p:ph type="sldNum" sz="quarter" idx="5"/>
          </p:nvPr>
        </p:nvSpPr>
        <p:spPr/>
        <p:txBody>
          <a:bodyPr/>
          <a:lstStyle/>
          <a:p>
            <a:fld id="{13877676-9F54-8E4A-86C9-784FFF711D31}" type="slidenum">
              <a:rPr lang="en-US" smtClean="0"/>
              <a:t>5</a:t>
            </a:fld>
            <a:endParaRPr lang="en-US"/>
          </a:p>
        </p:txBody>
      </p:sp>
    </p:spTree>
    <p:extLst>
      <p:ext uri="{BB962C8B-B14F-4D97-AF65-F5344CB8AC3E}">
        <p14:creationId xmlns:p14="http://schemas.microsoft.com/office/powerpoint/2010/main" val="48854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th Betti number refers to the number of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-dimensional </a:t>
            </a:r>
            <a:r>
              <a:rPr lang="en-US" b="0" i="1" dirty="0">
                <a:solidFill>
                  <a:srgbClr val="202122"/>
                </a:solidFill>
                <a:effectLst/>
                <a:latin typeface="Arial" panose="020B0604020202020204" pitchFamily="34" charset="0"/>
              </a:rPr>
              <a:t>holes</a:t>
            </a:r>
            <a:r>
              <a:rPr lang="en-US" b="0" i="0" dirty="0">
                <a:solidFill>
                  <a:srgbClr val="202122"/>
                </a:solidFill>
                <a:effectLst/>
                <a:latin typeface="Arial" panose="020B0604020202020204" pitchFamily="34" charset="0"/>
              </a:rPr>
              <a:t> on a topological surface. A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-dimensional </a:t>
            </a:r>
            <a:r>
              <a:rPr lang="en-US" b="0" i="1" dirty="0">
                <a:solidFill>
                  <a:srgbClr val="202122"/>
                </a:solidFill>
                <a:effectLst/>
                <a:latin typeface="Arial" panose="020B0604020202020204" pitchFamily="34" charset="0"/>
              </a:rPr>
              <a:t>hole</a:t>
            </a:r>
            <a:r>
              <a:rPr lang="en-US" b="0" i="0" dirty="0">
                <a:solidFill>
                  <a:srgbClr val="202122"/>
                </a:solidFill>
                <a:effectLst/>
                <a:latin typeface="Arial" panose="020B0604020202020204" pitchFamily="34" charset="0"/>
              </a:rPr>
              <a:t>" is a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-dimensional cycle that is not a boundary of a (</a:t>
            </a:r>
            <a:r>
              <a:rPr lang="en-US" b="0" i="1" dirty="0">
                <a:solidFill>
                  <a:srgbClr val="202122"/>
                </a:solidFill>
                <a:effectLst/>
                <a:latin typeface="Arial" panose="020B0604020202020204" pitchFamily="34" charset="0"/>
              </a:rPr>
              <a:t>k</a:t>
            </a:r>
            <a:r>
              <a:rPr lang="en-US" b="0" i="0" dirty="0">
                <a:solidFill>
                  <a:srgbClr val="202122"/>
                </a:solidFill>
                <a:effectLst/>
                <a:latin typeface="Arial" panose="020B0604020202020204" pitchFamily="34" charset="0"/>
              </a:rPr>
              <a:t>+1)-dimensional object.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Betti_1 can be reimagined as a way to cut the torus so that it is no longer connected</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6</a:t>
            </a:fld>
            <a:endParaRPr lang="en-US"/>
          </a:p>
        </p:txBody>
      </p:sp>
    </p:spTree>
    <p:extLst>
      <p:ext uri="{BB962C8B-B14F-4D97-AF65-F5344CB8AC3E}">
        <p14:creationId xmlns:p14="http://schemas.microsoft.com/office/powerpoint/2010/main" val="98835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of TDA to identify connected components, loops, and voids has made it an essential tool in astrophysics, where understanding the large-scale structure of the universe requires detecting complex geometric patterns in massive datasets. Just as TDA has been used to extract meaningful features from general point cloud data, it has also been applied to studying the cosmic web, the vast, interconnected network of galaxies, filaments, and voids that define the large-scale matter distribution of the universe.</a:t>
            </a:r>
          </a:p>
          <a:p>
            <a:endParaRPr lang="en-US" dirty="0"/>
          </a:p>
          <a:p>
            <a:r>
              <a:rPr lang="en-US" dirty="0"/>
              <a:t>Specifically, </a:t>
            </a:r>
            <a:r>
              <a:rPr lang="en-US" dirty="0" err="1"/>
              <a:t>Betti</a:t>
            </a:r>
            <a:r>
              <a:rPr lang="en-US" dirty="0"/>
              <a:t> numbers have been used to interpret these structures whereby connected components correspond to galaxy clusters, loops trace closed networks of filaments, and large low-density regions align with cosmic voids.</a:t>
            </a:r>
          </a:p>
          <a:p>
            <a:endParaRPr lang="en-US" dirty="0"/>
          </a:p>
          <a:p>
            <a:r>
              <a:rPr lang="en-US" dirty="0"/>
              <a:t>First, we construct a grid of data points in space then we perform simplicial complexes on these points.</a:t>
            </a:r>
          </a:p>
          <a:p>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9</a:t>
            </a:fld>
            <a:endParaRPr lang="en-US"/>
          </a:p>
        </p:txBody>
      </p:sp>
    </p:spTree>
    <p:extLst>
      <p:ext uri="{BB962C8B-B14F-4D97-AF65-F5344CB8AC3E}">
        <p14:creationId xmlns:p14="http://schemas.microsoft.com/office/powerpoint/2010/main" val="315706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queried public data from SDSS, took 500,000 points, randomly selected 10,000, </a:t>
            </a:r>
          </a:p>
        </p:txBody>
      </p:sp>
      <p:sp>
        <p:nvSpPr>
          <p:cNvPr id="4" name="Slide Number Placeholder 3"/>
          <p:cNvSpPr>
            <a:spLocks noGrp="1"/>
          </p:cNvSpPr>
          <p:nvPr>
            <p:ph type="sldNum" sz="quarter" idx="5"/>
          </p:nvPr>
        </p:nvSpPr>
        <p:spPr/>
        <p:txBody>
          <a:bodyPr/>
          <a:lstStyle/>
          <a:p>
            <a:fld id="{13877676-9F54-8E4A-86C9-784FFF711D31}" type="slidenum">
              <a:rPr lang="en-US" smtClean="0"/>
              <a:t>13</a:t>
            </a:fld>
            <a:endParaRPr lang="en-US"/>
          </a:p>
        </p:txBody>
      </p:sp>
    </p:spTree>
    <p:extLst>
      <p:ext uri="{BB962C8B-B14F-4D97-AF65-F5344CB8AC3E}">
        <p14:creationId xmlns:p14="http://schemas.microsoft.com/office/powerpoint/2010/main" val="188146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t>
            </a:r>
            <a:r>
              <a:rPr lang="en-US" dirty="0" err="1"/>
              <a:t>s_j</a:t>
            </a:r>
            <a:r>
              <a:rPr lang="en-US" dirty="0"/>
              <a:t> is the nearest neighbor to </a:t>
            </a:r>
            <a:r>
              <a:rPr lang="en-US" dirty="0" err="1"/>
              <a:t>s_i</a:t>
            </a:r>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16</a:t>
            </a:fld>
            <a:endParaRPr lang="en-US"/>
          </a:p>
        </p:txBody>
      </p:sp>
    </p:spTree>
    <p:extLst>
      <p:ext uri="{BB962C8B-B14F-4D97-AF65-F5344CB8AC3E}">
        <p14:creationId xmlns:p14="http://schemas.microsoft.com/office/powerpoint/2010/main" val="419302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heatmaps for Betti numbers \(\beta_0, \beta_1, \beta_2\) as functions of two parameters: a spatial nearest neighbor threshold and an extinction threshold. These heatmaps offer insight into how extinction structures within the galactic dataset vary spatially.</a:t>
            </a:r>
          </a:p>
          <a:p>
            <a:endParaRPr lang="en-US" dirty="0"/>
          </a:p>
          <a:p>
            <a:r>
              <a:rPr lang="en-US" dirty="0"/>
              <a:t>For \(\beta_0\), the heatmap shows a rapid decrease as the nearest neighbor threshold increases. As the spatial scale broadens, there is a sharp decline in the number of connected components, indicating that these extinction-rich regions merge quickly into fewer larger clusters. This result strongly suggests a high degree of spatial clustering in extinction values, pointing to regions in the dataset where points with comparable extinction measurements are closely grouped.</a:t>
            </a:r>
          </a:p>
          <a:p>
            <a:endParaRPr lang="en-US" dirty="0"/>
          </a:p>
          <a:p>
            <a:r>
              <a:rPr lang="en-US" dirty="0"/>
              <a:t>Examining the \(\beta_1\) heatmap, which quantifies the loops or cycles within the dataset, distinct patterns emerge at intermediate scales of spatial proximity and extinction thresholds. These loops likely correspond to ring-like or cyclical patterns within the spatial distribution of extinction. The presence of such features implies that the cosmic dust distributions do not merely cluster but also exhibit more intricate geometric arrangements, possibly resembling structures such as filaments or ring-shaped plumes commonly observed in astrophysical contexts.</a:t>
            </a:r>
          </a:p>
          <a:p>
            <a:endParaRPr lang="en-US" dirty="0"/>
          </a:p>
          <a:p>
            <a:r>
              <a:rPr lang="en-US" dirty="0"/>
              <a:t>Collectively, these results highlight significant spatial dependence and complexity in galactic extinction distributions. The patterns observed—particularly the pronounced clustering, \(\beta_0\), and loop structures, \(\beta_1\),—indicate that extinction rates are spatially structured in a manner consistent with astrophysical processes that give rise to complex spatial arrangements. However, the lack of detectable void structures, \(\beta_2\), further underscores that extinction is distributed continuously rather than forming isolated pockets devoid of cosmic dust.</a:t>
            </a:r>
          </a:p>
          <a:p>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17</a:t>
            </a:fld>
            <a:endParaRPr lang="en-US"/>
          </a:p>
        </p:txBody>
      </p:sp>
    </p:spTree>
    <p:extLst>
      <p:ext uri="{BB962C8B-B14F-4D97-AF65-F5344CB8AC3E}">
        <p14:creationId xmlns:p14="http://schemas.microsoft.com/office/powerpoint/2010/main" val="398657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877676-9F54-8E4A-86C9-784FFF711D31}" type="slidenum">
              <a:rPr lang="en-US" smtClean="0"/>
              <a:t>19</a:t>
            </a:fld>
            <a:endParaRPr lang="en-US"/>
          </a:p>
        </p:txBody>
      </p:sp>
    </p:spTree>
    <p:extLst>
      <p:ext uri="{BB962C8B-B14F-4D97-AF65-F5344CB8AC3E}">
        <p14:creationId xmlns:p14="http://schemas.microsoft.com/office/powerpoint/2010/main" val="3845929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4/29/25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4/29/25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4/29/25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6.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AEF2-C17D-650D-384F-224480C4ADFA}"/>
              </a:ext>
            </a:extLst>
          </p:cNvPr>
          <p:cNvSpPr>
            <a:spLocks noGrp="1"/>
          </p:cNvSpPr>
          <p:nvPr>
            <p:ph type="ctrTitle"/>
          </p:nvPr>
        </p:nvSpPr>
        <p:spPr>
          <a:xfrm>
            <a:off x="1683171" y="1169773"/>
            <a:ext cx="8825658" cy="2870161"/>
          </a:xfrm>
        </p:spPr>
        <p:txBody>
          <a:bodyPr anchor="b">
            <a:normAutofit/>
          </a:bodyPr>
          <a:lstStyle/>
          <a:p>
            <a:pPr algn="ctr"/>
            <a:r>
              <a:rPr lang="en-US">
                <a:solidFill>
                  <a:schemeClr val="tx1"/>
                </a:solidFill>
              </a:rPr>
              <a:t>Using Topological Data Analysis to Investigate Galactic Extinction Rates</a:t>
            </a:r>
          </a:p>
        </p:txBody>
      </p:sp>
      <p:sp>
        <p:nvSpPr>
          <p:cNvPr id="3" name="Subtitle 2">
            <a:extLst>
              <a:ext uri="{FF2B5EF4-FFF2-40B4-BE49-F238E27FC236}">
                <a16:creationId xmlns:a16="http://schemas.microsoft.com/office/drawing/2014/main" id="{41CDA5CC-A03F-1054-5097-B29D6C9D6435}"/>
              </a:ext>
            </a:extLst>
          </p:cNvPr>
          <p:cNvSpPr>
            <a:spLocks noGrp="1"/>
          </p:cNvSpPr>
          <p:nvPr>
            <p:ph type="subTitle" idx="1"/>
          </p:nvPr>
        </p:nvSpPr>
        <p:spPr>
          <a:xfrm>
            <a:off x="1683171" y="4293441"/>
            <a:ext cx="8825658" cy="1234148"/>
          </a:xfrm>
        </p:spPr>
        <p:txBody>
          <a:bodyPr>
            <a:normAutofit/>
          </a:bodyPr>
          <a:lstStyle/>
          <a:p>
            <a:pPr algn="ctr"/>
            <a:r>
              <a:rPr lang="en-US" sz="2000"/>
              <a:t>Dylan Wolf</a:t>
            </a:r>
          </a:p>
        </p:txBody>
      </p:sp>
    </p:spTree>
    <p:extLst>
      <p:ext uri="{BB962C8B-B14F-4D97-AF65-F5344CB8AC3E}">
        <p14:creationId xmlns:p14="http://schemas.microsoft.com/office/powerpoint/2010/main" val="4079574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351"/>
    </mc:Choice>
    <mc:Fallback>
      <p:transition spd="slow" advTm="14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C3A-44E3-91A1-894B-3FDCB1C8B877}"/>
              </a:ext>
            </a:extLst>
          </p:cNvPr>
          <p:cNvSpPr>
            <a:spLocks noGrp="1"/>
          </p:cNvSpPr>
          <p:nvPr>
            <p:ph type="title"/>
          </p:nvPr>
        </p:nvSpPr>
        <p:spPr/>
        <p:txBody>
          <a:bodyPr/>
          <a:lstStyle/>
          <a:p>
            <a:r>
              <a:rPr lang="en-US" dirty="0"/>
              <a:t>Extinction Rates</a:t>
            </a:r>
          </a:p>
        </p:txBody>
      </p:sp>
      <p:sp>
        <p:nvSpPr>
          <p:cNvPr id="3" name="TextBox 2">
            <a:extLst>
              <a:ext uri="{FF2B5EF4-FFF2-40B4-BE49-F238E27FC236}">
                <a16:creationId xmlns:a16="http://schemas.microsoft.com/office/drawing/2014/main" id="{ED2D9BF0-32FD-F581-EBD3-60D70FD8F54D}"/>
              </a:ext>
            </a:extLst>
          </p:cNvPr>
          <p:cNvSpPr txBox="1"/>
          <p:nvPr/>
        </p:nvSpPr>
        <p:spPr>
          <a:xfrm>
            <a:off x="577850" y="2374900"/>
            <a:ext cx="11036300" cy="1200329"/>
          </a:xfrm>
          <a:prstGeom prst="rect">
            <a:avLst/>
          </a:prstGeom>
          <a:noFill/>
        </p:spPr>
        <p:txBody>
          <a:bodyPr wrap="square" rtlCol="0">
            <a:spAutoFit/>
          </a:bodyPr>
          <a:lstStyle/>
          <a:p>
            <a:r>
              <a:rPr lang="en-US" b="1" dirty="0"/>
              <a:t>Extinction rate </a:t>
            </a:r>
            <a:r>
              <a:rPr lang="en-US" dirty="0"/>
              <a:t>is a method of measuring the concentration of interstellar dust. It attenuates and scatters light, altering the perceived brightness and color of celestial objects. This effect, known as extinction, depends on the column density of dust along a given line of sight and can obscure key astrophysical features.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128104-46DC-9AB4-36F9-FCB827C32346}"/>
                  </a:ext>
                </a:extLst>
              </p:cNvPr>
              <p:cNvSpPr txBox="1"/>
              <p:nvPr/>
            </p:nvSpPr>
            <p:spPr>
              <a:xfrm>
                <a:off x="577850" y="3822700"/>
                <a:ext cx="11391900" cy="923330"/>
              </a:xfrm>
              <a:prstGeom prst="rect">
                <a:avLst/>
              </a:prstGeom>
              <a:noFill/>
            </p:spPr>
            <p:txBody>
              <a:bodyPr wrap="square" rtlCol="0">
                <a:spAutoFit/>
              </a:bodyPr>
              <a:lstStyle/>
              <a:p>
                <a:pPr algn="ctr"/>
                <a:r>
                  <a:rPr lang="en-US" dirty="0"/>
                  <a:t>Extinction Rate </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𝐸</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𝐵</m:t>
                        </m:r>
                        <m:r>
                          <a:rPr lang="en-US" b="0" i="1" dirty="0" smtClean="0">
                            <a:latin typeface="Cambria Math" panose="02040503050406030204" pitchFamily="18" charset="0"/>
                          </a:rPr>
                          <m:t>−</m:t>
                        </m:r>
                        <m:r>
                          <a:rPr lang="en-US" b="0" i="1" dirty="0" smtClean="0">
                            <a:latin typeface="Cambria Math" panose="02040503050406030204" pitchFamily="18" charset="0"/>
                          </a:rPr>
                          <m:t>𝑉</m:t>
                        </m:r>
                      </m:e>
                    </m:d>
                    <m:r>
                      <a:rPr lang="en-US" b="0" i="1" dirty="0" smtClean="0">
                        <a:latin typeface="Cambria Math" panose="02040503050406030204" pitchFamily="18" charset="0"/>
                      </a:rPr>
                      <m:t>, </m:t>
                    </m:r>
                  </m:oMath>
                </a14:m>
                <a:endParaRPr lang="en-US" dirty="0"/>
              </a:p>
              <a:p>
                <a:endParaRPr lang="en-US" dirty="0"/>
              </a:p>
              <a:p>
                <a:r>
                  <a:rPr lang="en-US" dirty="0"/>
                  <a:t>where </a:t>
                </a:r>
                <a14:m>
                  <m:oMath xmlns:m="http://schemas.openxmlformats.org/officeDocument/2006/math">
                    <m:r>
                      <a:rPr lang="en-US" i="1" dirty="0" smtClean="0">
                        <a:latin typeface="Cambria Math" panose="02040503050406030204" pitchFamily="18" charset="0"/>
                      </a:rPr>
                      <m:t>𝐵</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are the magnitudes of an astronomical object in the blue and visual filters.</a:t>
                </a:r>
              </a:p>
            </p:txBody>
          </p:sp>
        </mc:Choice>
        <mc:Fallback xmlns="">
          <p:sp>
            <p:nvSpPr>
              <p:cNvPr id="4" name="TextBox 3">
                <a:extLst>
                  <a:ext uri="{FF2B5EF4-FFF2-40B4-BE49-F238E27FC236}">
                    <a16:creationId xmlns:a16="http://schemas.microsoft.com/office/drawing/2014/main" id="{12128104-46DC-9AB4-36F9-FCB827C32346}"/>
                  </a:ext>
                </a:extLst>
              </p:cNvPr>
              <p:cNvSpPr txBox="1">
                <a:spLocks noRot="1" noChangeAspect="1" noMove="1" noResize="1" noEditPoints="1" noAdjustHandles="1" noChangeArrowheads="1" noChangeShapeType="1" noTextEdit="1"/>
              </p:cNvSpPr>
              <p:nvPr/>
            </p:nvSpPr>
            <p:spPr>
              <a:xfrm>
                <a:off x="577850" y="3822700"/>
                <a:ext cx="11391900" cy="923330"/>
              </a:xfrm>
              <a:prstGeom prst="rect">
                <a:avLst/>
              </a:prstGeom>
              <a:blipFill>
                <a:blip r:embed="rId2"/>
                <a:stretch>
                  <a:fillRect l="-445" t="-1351" b="-9459"/>
                </a:stretch>
              </a:blipFill>
            </p:spPr>
            <p:txBody>
              <a:bodyPr/>
              <a:lstStyle/>
              <a:p>
                <a:r>
                  <a:rPr lang="en-US">
                    <a:noFill/>
                  </a:rPr>
                  <a:t> </a:t>
                </a:r>
              </a:p>
            </p:txBody>
          </p:sp>
        </mc:Fallback>
      </mc:AlternateContent>
    </p:spTree>
    <p:extLst>
      <p:ext uri="{BB962C8B-B14F-4D97-AF65-F5344CB8AC3E}">
        <p14:creationId xmlns:p14="http://schemas.microsoft.com/office/powerpoint/2010/main" val="919962303"/>
      </p:ext>
    </p:extLst>
  </p:cSld>
  <p:clrMapOvr>
    <a:masterClrMapping/>
  </p:clrMapOvr>
  <mc:AlternateContent xmlns:mc="http://schemas.openxmlformats.org/markup-compatibility/2006">
    <mc:Choice xmlns:p14="http://schemas.microsoft.com/office/powerpoint/2010/main" Requires="p14">
      <p:transition spd="slow" p14:dur="2000" advTm="42915"/>
    </mc:Choice>
    <mc:Fallback>
      <p:transition spd="slow" advTm="42915"/>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F089-D2A4-7E84-6F73-6F75ACD60228}"/>
              </a:ext>
            </a:extLst>
          </p:cNvPr>
          <p:cNvSpPr>
            <a:spLocks noGrp="1"/>
          </p:cNvSpPr>
          <p:nvPr>
            <p:ph type="title"/>
          </p:nvPr>
        </p:nvSpPr>
        <p:spPr/>
        <p:txBody>
          <a:bodyPr/>
          <a:lstStyle/>
          <a:p>
            <a:r>
              <a:rPr lang="en-US" dirty="0"/>
              <a:t>Returning to Problem Formulation</a:t>
            </a:r>
          </a:p>
        </p:txBody>
      </p:sp>
      <p:sp>
        <p:nvSpPr>
          <p:cNvPr id="5" name="TextBox 4">
            <a:extLst>
              <a:ext uri="{FF2B5EF4-FFF2-40B4-BE49-F238E27FC236}">
                <a16:creationId xmlns:a16="http://schemas.microsoft.com/office/drawing/2014/main" id="{2C4214B5-5B52-B226-E512-7A8552E76775}"/>
              </a:ext>
            </a:extLst>
          </p:cNvPr>
          <p:cNvSpPr txBox="1"/>
          <p:nvPr/>
        </p:nvSpPr>
        <p:spPr>
          <a:xfrm>
            <a:off x="448460" y="3860800"/>
            <a:ext cx="11295080" cy="646331"/>
          </a:xfrm>
          <a:prstGeom prst="rect">
            <a:avLst/>
          </a:prstGeom>
          <a:noFill/>
        </p:spPr>
        <p:txBody>
          <a:bodyPr wrap="none" rtlCol="0">
            <a:spAutoFit/>
          </a:bodyPr>
          <a:lstStyle/>
          <a:p>
            <a:r>
              <a:rPr lang="en-US" dirty="0"/>
              <a:t>Can </a:t>
            </a:r>
            <a:r>
              <a:rPr lang="en-US" b="1" dirty="0"/>
              <a:t>Topological Data Analysis </a:t>
            </a:r>
            <a:r>
              <a:rPr lang="en-US" dirty="0"/>
              <a:t>(</a:t>
            </a:r>
            <a:r>
              <a:rPr lang="en-US" b="1" dirty="0"/>
              <a:t>TDA</a:t>
            </a:r>
            <a:r>
              <a:rPr lang="en-US" dirty="0"/>
              <a:t>) be used to </a:t>
            </a:r>
            <a:r>
              <a:rPr lang="en-US" b="1" dirty="0"/>
              <a:t>analyze</a:t>
            </a:r>
            <a:r>
              <a:rPr lang="en-US" dirty="0"/>
              <a:t> the </a:t>
            </a:r>
            <a:r>
              <a:rPr lang="en-US" b="1" dirty="0"/>
              <a:t>extinction rates </a:t>
            </a:r>
            <a:r>
              <a:rPr lang="en-US" dirty="0"/>
              <a:t>of galactic structures? </a:t>
            </a:r>
          </a:p>
          <a:p>
            <a:endParaRPr lang="en-US" dirty="0"/>
          </a:p>
        </p:txBody>
      </p:sp>
    </p:spTree>
    <p:extLst>
      <p:ext uri="{BB962C8B-B14F-4D97-AF65-F5344CB8AC3E}">
        <p14:creationId xmlns:p14="http://schemas.microsoft.com/office/powerpoint/2010/main" val="221914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F2FB-9A02-DA8A-5517-C2E9D4C7184D}"/>
              </a:ext>
            </a:extLst>
          </p:cNvPr>
          <p:cNvSpPr>
            <a:spLocks noGrp="1"/>
          </p:cNvSpPr>
          <p:nvPr>
            <p:ph type="title"/>
          </p:nvPr>
        </p:nvSpPr>
        <p:spPr/>
        <p:txBody>
          <a:bodyPr/>
          <a:lstStyle/>
          <a:p>
            <a:r>
              <a:rPr lang="en-US" dirty="0"/>
              <a:t>Final Description of the Problem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6B0761-A2CF-5A32-19B9-A7FD8470C58A}"/>
                  </a:ext>
                </a:extLst>
              </p:cNvPr>
              <p:cNvSpPr txBox="1"/>
              <p:nvPr/>
            </p:nvSpPr>
            <p:spPr>
              <a:xfrm>
                <a:off x="514350" y="2468012"/>
                <a:ext cx="11163299" cy="3139321"/>
              </a:xfrm>
              <a:prstGeom prst="rect">
                <a:avLst/>
              </a:prstGeom>
              <a:noFill/>
            </p:spPr>
            <p:txBody>
              <a:bodyPr wrap="square" rtlCol="0">
                <a:spAutoFit/>
              </a:bodyPr>
              <a:lstStyle/>
              <a:p>
                <a:r>
                  <a:rPr lang="en-US" dirty="0"/>
                  <a:t>A subset of the night sky is selected by defining right ascension </a:t>
                </a:r>
                <a14:m>
                  <m:oMath xmlns:m="http://schemas.openxmlformats.org/officeDocument/2006/math">
                    <m:r>
                      <a:rPr lang="en-US" i="1" dirty="0" smtClean="0">
                        <a:latin typeface="Cambria Math" panose="02040503050406030204" pitchFamily="18" charset="0"/>
                      </a:rPr>
                      <m:t>𝑅𝐴</m:t>
                    </m:r>
                  </m:oMath>
                </a14:m>
                <a:r>
                  <a:rPr lang="en-US" dirty="0"/>
                  <a:t> and declination </a:t>
                </a:r>
                <a14:m>
                  <m:oMath xmlns:m="http://schemas.openxmlformats.org/officeDocument/2006/math">
                    <m:r>
                      <a:rPr lang="en-US" i="1" dirty="0" smtClean="0">
                        <a:latin typeface="Cambria Math" panose="02040503050406030204" pitchFamily="18" charset="0"/>
                      </a:rPr>
                      <m:t>𝐷𝑒𝑐</m:t>
                    </m:r>
                  </m:oMath>
                </a14:m>
                <a:r>
                  <a:rPr lang="en-US" dirty="0"/>
                  <a:t> boundaries to focus on a region. Each coordinate is is then associated with an average or integrated extinction value..</a:t>
                </a:r>
              </a:p>
              <a:p>
                <a:endParaRPr lang="en-US" dirty="0"/>
              </a:p>
              <a:p>
                <a:r>
                  <a:rPr lang="en-US" dirty="0"/>
                  <a:t>For each coordinate in the chosen region, a feature vector is constructed by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𝑅𝐴</m:t>
                    </m:r>
                    <m:r>
                      <a:rPr lang="en-US" i="1" dirty="0" smtClean="0">
                        <a:latin typeface="Cambria Math" panose="02040503050406030204" pitchFamily="18" charset="0"/>
                      </a:rPr>
                      <m:t>,  </m:t>
                    </m:r>
                    <m:r>
                      <a:rPr lang="en-US" i="1" dirty="0" smtClean="0">
                        <a:latin typeface="Cambria Math" panose="02040503050406030204" pitchFamily="18" charset="0"/>
                      </a:rPr>
                      <m:t>𝐷𝑒𝑐</m:t>
                    </m:r>
                    <m:r>
                      <a:rPr lang="en-US" i="1" dirty="0" smtClean="0">
                        <a:latin typeface="Cambria Math" panose="02040503050406030204" pitchFamily="18" charset="0"/>
                      </a:rPr>
                      <m:t>,  </m:t>
                    </m:r>
                    <m:r>
                      <a:rPr lang="en-US" i="1" dirty="0" smtClean="0">
                        <a:latin typeface="Cambria Math" panose="02040503050406030204" pitchFamily="18" charset="0"/>
                      </a:rPr>
                      <m:t>𝑑𝑖𝑠𝑡𝑎𝑛𝑐𝑒</m:t>
                    </m:r>
                    <m:r>
                      <a:rPr lang="en-US" i="1" dirty="0" smtClean="0">
                        <a:latin typeface="Cambria Math" panose="02040503050406030204" pitchFamily="18" charset="0"/>
                      </a:rPr>
                      <m:t>)</m:t>
                    </m:r>
                  </m:oMath>
                </a14:m>
                <a:r>
                  <a:rPr lang="en-US" dirty="0"/>
                  <a:t> and the corresponding dust extinction value,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This transforms the dataset into a point cloud, where each data point represents a location in space endowed with a measured extinction rate.</a:t>
                </a:r>
              </a:p>
              <a:p>
                <a:endParaRPr lang="en-US" dirty="0"/>
              </a:p>
              <a:p>
                <a:r>
                  <a:rPr lang="en-US" dirty="0"/>
                  <a:t>So, the data cloud lives in a </a:t>
                </a:r>
                <a14:m>
                  <m:oMath xmlns:m="http://schemas.openxmlformats.org/officeDocument/2006/math">
                    <m:r>
                      <a:rPr lang="en-US" i="1" dirty="0" smtClean="0">
                        <a:latin typeface="Cambria Math" panose="02040503050406030204" pitchFamily="18" charset="0"/>
                      </a:rPr>
                      <m:t>4</m:t>
                    </m:r>
                    <m:r>
                      <a:rPr lang="en-US" i="1" dirty="0" smtClean="0">
                        <a:latin typeface="Cambria Math" panose="02040503050406030204" pitchFamily="18" charset="0"/>
                      </a:rPr>
                      <m:t>𝐷</m:t>
                    </m:r>
                  </m:oMath>
                </a14:m>
                <a:r>
                  <a:rPr lang="en-US" dirty="0"/>
                  <a:t> space with each point being defined by</a:t>
                </a:r>
              </a:p>
              <a:p>
                <a:pPr algn="ctr"/>
                <a:r>
                  <a:rPr lang="en-US" dirty="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𝑅𝐴</m:t>
                    </m:r>
                    <m:r>
                      <a:rPr lang="en-US" i="1" dirty="0" smtClean="0">
                        <a:latin typeface="Cambria Math" panose="02040503050406030204" pitchFamily="18" charset="0"/>
                      </a:rPr>
                      <m:t>, </m:t>
                    </m:r>
                    <m:r>
                      <a:rPr lang="en-US" i="1" dirty="0" smtClean="0">
                        <a:latin typeface="Cambria Math" panose="02040503050406030204" pitchFamily="18" charset="0"/>
                      </a:rPr>
                      <m:t>𝐷𝑒𝑐</m:t>
                    </m:r>
                    <m:r>
                      <a:rPr lang="en-US" i="1" dirty="0" smtClean="0">
                        <a:latin typeface="Cambria Math" panose="02040503050406030204" pitchFamily="18" charset="0"/>
                      </a:rPr>
                      <m:t>, </m:t>
                    </m:r>
                    <m:r>
                      <a:rPr lang="en-US" i="1" dirty="0" smtClean="0">
                        <a:latin typeface="Cambria Math" panose="02040503050406030204" pitchFamily="18" charset="0"/>
                      </a:rPr>
                      <m:t>𝑑𝑖𝑠𝑡𝑎𝑛𝑐𝑒</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a:t>
                </a:r>
              </a:p>
            </p:txBody>
          </p:sp>
        </mc:Choice>
        <mc:Fallback xmlns="">
          <p:sp>
            <p:nvSpPr>
              <p:cNvPr id="4" name="TextBox 3">
                <a:extLst>
                  <a:ext uri="{FF2B5EF4-FFF2-40B4-BE49-F238E27FC236}">
                    <a16:creationId xmlns:a16="http://schemas.microsoft.com/office/drawing/2014/main" id="{246B0761-A2CF-5A32-19B9-A7FD8470C58A}"/>
                  </a:ext>
                </a:extLst>
              </p:cNvPr>
              <p:cNvSpPr txBox="1">
                <a:spLocks noRot="1" noChangeAspect="1" noMove="1" noResize="1" noEditPoints="1" noAdjustHandles="1" noChangeArrowheads="1" noChangeShapeType="1" noTextEdit="1"/>
              </p:cNvSpPr>
              <p:nvPr/>
            </p:nvSpPr>
            <p:spPr>
              <a:xfrm>
                <a:off x="514350" y="2468012"/>
                <a:ext cx="11163299" cy="3139321"/>
              </a:xfrm>
              <a:prstGeom prst="rect">
                <a:avLst/>
              </a:prstGeom>
              <a:blipFill>
                <a:blip r:embed="rId2"/>
                <a:stretch>
                  <a:fillRect l="-455"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601123603"/>
      </p:ext>
    </p:extLst>
  </p:cSld>
  <p:clrMapOvr>
    <a:masterClrMapping/>
  </p:clrMapOvr>
  <mc:AlternateContent xmlns:mc="http://schemas.openxmlformats.org/markup-compatibility/2006">
    <mc:Choice xmlns:p14="http://schemas.microsoft.com/office/powerpoint/2010/main" Requires="p14">
      <p:transition spd="slow" p14:dur="2000" advTm="46285"/>
    </mc:Choice>
    <mc:Fallback>
      <p:transition spd="slow" advTm="4628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05" name="Group 2104">
            <a:extLst>
              <a:ext uri="{FF2B5EF4-FFF2-40B4-BE49-F238E27FC236}">
                <a16:creationId xmlns:a16="http://schemas.microsoft.com/office/drawing/2014/main" id="{EC030789-C525-4D1D-90A0-F48C14A76E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06" name="Rectangle 2105">
              <a:extLst>
                <a:ext uri="{FF2B5EF4-FFF2-40B4-BE49-F238E27FC236}">
                  <a16:creationId xmlns:a16="http://schemas.microsoft.com/office/drawing/2014/main" id="{91BD0F81-508F-4C6D-9938-C58CC2138A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07" name="Freeform 5">
              <a:extLst>
                <a:ext uri="{FF2B5EF4-FFF2-40B4-BE49-F238E27FC236}">
                  <a16:creationId xmlns:a16="http://schemas.microsoft.com/office/drawing/2014/main" id="{49081238-0806-4285-968F-ACFC0C0FB9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109" name="Rectangle 2108">
            <a:extLst>
              <a:ext uri="{FF2B5EF4-FFF2-40B4-BE49-F238E27FC236}">
                <a16:creationId xmlns:a16="http://schemas.microsoft.com/office/drawing/2014/main" id="{80CAB4C1-E9FF-4C37-92FA-28BED3B888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7F8F83-E175-355A-C531-31E2EA29B132}"/>
              </a:ext>
            </a:extLst>
          </p:cNvPr>
          <p:cNvSpPr>
            <a:spLocks noGrp="1"/>
          </p:cNvSpPr>
          <p:nvPr>
            <p:ph type="title"/>
          </p:nvPr>
        </p:nvSpPr>
        <p:spPr>
          <a:xfrm>
            <a:off x="-2381267" y="-682983"/>
            <a:ext cx="10893094" cy="1915940"/>
          </a:xfrm>
        </p:spPr>
        <p:txBody>
          <a:bodyPr vert="horz" lIns="91440" tIns="45720" rIns="91440" bIns="45720" rtlCol="0" anchor="b">
            <a:normAutofit/>
          </a:bodyPr>
          <a:lstStyle/>
          <a:p>
            <a:pPr algn="ctr"/>
            <a:r>
              <a:rPr lang="en-US" sz="4000" b="0" i="0" kern="1200" dirty="0">
                <a:solidFill>
                  <a:schemeClr val="bg2"/>
                </a:solidFill>
                <a:latin typeface="+mj-lt"/>
                <a:ea typeface="+mj-ea"/>
                <a:cs typeface="+mj-cs"/>
              </a:rPr>
              <a:t>Results: Initial Survey</a:t>
            </a:r>
          </a:p>
        </p:txBody>
      </p:sp>
      <p:pic>
        <p:nvPicPr>
          <p:cNvPr id="2054" name="Picture 6">
            <a:extLst>
              <a:ext uri="{FF2B5EF4-FFF2-40B4-BE49-F238E27FC236}">
                <a16:creationId xmlns:a16="http://schemas.microsoft.com/office/drawing/2014/main" id="{37AF0436-8423-4BF5-133F-21F75913F2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95" t="10672" r="9699" b="2021"/>
          <a:stretch/>
        </p:blipFill>
        <p:spPr bwMode="auto">
          <a:xfrm>
            <a:off x="967028" y="1462151"/>
            <a:ext cx="4362935" cy="4068190"/>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2D5C7B1-4C45-537D-60CB-D66B60583F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182"/>
          <a:stretch/>
        </p:blipFill>
        <p:spPr bwMode="auto">
          <a:xfrm>
            <a:off x="5905387" y="571500"/>
            <a:ext cx="4362936" cy="279025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5E4E52-2471-E02E-798D-6E658E1811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182"/>
          <a:stretch/>
        </p:blipFill>
        <p:spPr bwMode="auto">
          <a:xfrm>
            <a:off x="5905388" y="3496246"/>
            <a:ext cx="4362935" cy="279025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54194"/>
      </p:ext>
    </p:extLst>
  </p:cSld>
  <p:clrMapOvr>
    <a:masterClrMapping/>
  </p:clrMapOvr>
  <mc:AlternateContent xmlns:mc="http://schemas.openxmlformats.org/markup-compatibility/2006">
    <mc:Choice xmlns:p14="http://schemas.microsoft.com/office/powerpoint/2010/main" Requires="p14">
      <p:transition spd="slow" p14:dur="2000" advTm="23991"/>
    </mc:Choice>
    <mc:Fallback>
      <p:transition spd="slow" advTm="2399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0117-C731-F7A8-C695-C55677590CF1}"/>
              </a:ext>
            </a:extLst>
          </p:cNvPr>
          <p:cNvSpPr>
            <a:spLocks noGrp="1"/>
          </p:cNvSpPr>
          <p:nvPr>
            <p:ph type="title"/>
          </p:nvPr>
        </p:nvSpPr>
        <p:spPr/>
        <p:txBody>
          <a:bodyPr/>
          <a:lstStyle/>
          <a:p>
            <a:r>
              <a:rPr lang="en-US"/>
              <a:t>Results: Spatial Persistence Homology</a:t>
            </a:r>
            <a:endParaRPr lang="en-US" dirty="0"/>
          </a:p>
        </p:txBody>
      </p:sp>
      <p:pic>
        <p:nvPicPr>
          <p:cNvPr id="3074" name="Picture 2">
            <a:extLst>
              <a:ext uri="{FF2B5EF4-FFF2-40B4-BE49-F238E27FC236}">
                <a16:creationId xmlns:a16="http://schemas.microsoft.com/office/drawing/2014/main" id="{8C0D7F6A-D7F8-FD4F-7119-B64D6D564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36" y="2303317"/>
            <a:ext cx="5546436" cy="41598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9059385-776C-3770-D60F-FF3EEAF92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345" y="2303317"/>
            <a:ext cx="5546436" cy="415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570930"/>
      </p:ext>
    </p:extLst>
  </p:cSld>
  <p:clrMapOvr>
    <a:masterClrMapping/>
  </p:clrMapOvr>
  <mc:AlternateContent xmlns:mc="http://schemas.openxmlformats.org/markup-compatibility/2006">
    <mc:Choice xmlns:p14="http://schemas.microsoft.com/office/powerpoint/2010/main" Requires="p14">
      <p:transition spd="slow" p14:dur="2000" advTm="43232"/>
    </mc:Choice>
    <mc:Fallback>
      <p:transition spd="slow" advTm="4323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387F-30C2-8F68-1424-64DD8E9C62EF}"/>
              </a:ext>
            </a:extLst>
          </p:cNvPr>
          <p:cNvSpPr>
            <a:spLocks noGrp="1"/>
          </p:cNvSpPr>
          <p:nvPr>
            <p:ph type="title"/>
          </p:nvPr>
        </p:nvSpPr>
        <p:spPr/>
        <p:txBody>
          <a:bodyPr/>
          <a:lstStyle/>
          <a:p>
            <a:r>
              <a:rPr lang="en-US" dirty="0"/>
              <a:t>Original Methods</a:t>
            </a:r>
          </a:p>
        </p:txBody>
      </p:sp>
      <p:pic>
        <p:nvPicPr>
          <p:cNvPr id="4098" name="Picture 2" descr="GitHub - rivetTDA/rivet-python: Python API for RIVET">
            <a:extLst>
              <a:ext uri="{FF2B5EF4-FFF2-40B4-BE49-F238E27FC236}">
                <a16:creationId xmlns:a16="http://schemas.microsoft.com/office/drawing/2014/main" id="{0F6DC35C-C56C-B9D9-5E6C-87041FAF3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113" y="5055941"/>
            <a:ext cx="3307772" cy="16538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Docker? - Viking Software A/S">
            <a:extLst>
              <a:ext uri="{FF2B5EF4-FFF2-40B4-BE49-F238E27FC236}">
                <a16:creationId xmlns:a16="http://schemas.microsoft.com/office/drawing/2014/main" id="{13653E16-BA12-D0B9-4B6E-829EBBF15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14" y="2506705"/>
            <a:ext cx="2051627" cy="20516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degree-Rips bifiltration constructed on a random point cloud... |  Download Scientific Diagram">
            <a:extLst>
              <a:ext uri="{FF2B5EF4-FFF2-40B4-BE49-F238E27FC236}">
                <a16:creationId xmlns:a16="http://schemas.microsoft.com/office/drawing/2014/main" id="{5BA91668-BBAA-280C-EFE5-F23F327CC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2641" y="2320636"/>
            <a:ext cx="2053799" cy="280506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ython (programming language) - Wikipedia">
            <a:extLst>
              <a:ext uri="{FF2B5EF4-FFF2-40B4-BE49-F238E27FC236}">
                <a16:creationId xmlns:a16="http://schemas.microsoft.com/office/drawing/2014/main" id="{23FD658B-5ECD-6A70-B51D-D815859D8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173" y="2465896"/>
            <a:ext cx="1753651" cy="1926207"/>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a:extLst>
              <a:ext uri="{FF2B5EF4-FFF2-40B4-BE49-F238E27FC236}">
                <a16:creationId xmlns:a16="http://schemas.microsoft.com/office/drawing/2014/main" id="{EBD93D43-E6A6-B697-3BE3-2166C57D0200}"/>
              </a:ext>
            </a:extLst>
          </p:cNvPr>
          <p:cNvSpPr/>
          <p:nvPr/>
        </p:nvSpPr>
        <p:spPr>
          <a:xfrm>
            <a:off x="5805055" y="4392103"/>
            <a:ext cx="290943" cy="7335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A184F25A-270D-7B31-223E-D320E43F8695}"/>
              </a:ext>
            </a:extLst>
          </p:cNvPr>
          <p:cNvSpPr/>
          <p:nvPr/>
        </p:nvSpPr>
        <p:spPr>
          <a:xfrm rot="19739232">
            <a:off x="7832696" y="5066290"/>
            <a:ext cx="1297133" cy="374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9A9F5D0-1E63-6D54-32BC-12D274572978}"/>
              </a:ext>
            </a:extLst>
          </p:cNvPr>
          <p:cNvSpPr/>
          <p:nvPr/>
        </p:nvSpPr>
        <p:spPr>
          <a:xfrm rot="10800000">
            <a:off x="2571941" y="3428999"/>
            <a:ext cx="2415695" cy="4364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0EA1D273-915A-8C79-7CFB-7270E6BBE918}"/>
              </a:ext>
            </a:extLst>
          </p:cNvPr>
          <p:cNvSpPr/>
          <p:nvPr/>
        </p:nvSpPr>
        <p:spPr>
          <a:xfrm rot="1787572">
            <a:off x="1998610" y="5129628"/>
            <a:ext cx="2415695" cy="4364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96D21B05-18CB-F9A4-CD01-8538DDE5B917}"/>
              </a:ext>
            </a:extLst>
          </p:cNvPr>
          <p:cNvSpPr/>
          <p:nvPr/>
        </p:nvSpPr>
        <p:spPr>
          <a:xfrm rot="10800000">
            <a:off x="6243467" y="4392103"/>
            <a:ext cx="290943" cy="7335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quot;No&quot; Symbol 9">
            <a:extLst>
              <a:ext uri="{FF2B5EF4-FFF2-40B4-BE49-F238E27FC236}">
                <a16:creationId xmlns:a16="http://schemas.microsoft.com/office/drawing/2014/main" id="{C6432BE8-02B9-D1D1-BCD3-A1F44A9FB91A}"/>
              </a:ext>
            </a:extLst>
          </p:cNvPr>
          <p:cNvSpPr/>
          <p:nvPr/>
        </p:nvSpPr>
        <p:spPr>
          <a:xfrm>
            <a:off x="2200363" y="1347931"/>
            <a:ext cx="7384475" cy="5231387"/>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229687418"/>
      </p:ext>
    </p:extLst>
  </p:cSld>
  <p:clrMapOvr>
    <a:masterClrMapping/>
  </p:clrMapOvr>
  <mc:AlternateContent xmlns:mc="http://schemas.openxmlformats.org/markup-compatibility/2006">
    <mc:Choice xmlns:p14="http://schemas.microsoft.com/office/powerpoint/2010/main" Requires="p14">
      <p:transition spd="slow" p14:dur="2000" advTm="83634"/>
    </mc:Choice>
    <mc:Fallback>
      <p:transition spd="slow" advTm="836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blinds(horizontal)">
                                      <p:cBhvr>
                                        <p:cTn id="13" dur="500"/>
                                        <p:tgtEl>
                                          <p:spTgt spid="410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12A8-EBA9-6F7D-0CBA-090659F17348}"/>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64AEDD-2742-EEE6-9E43-CB698368BB6D}"/>
                  </a:ext>
                </a:extLst>
              </p:cNvPr>
              <p:cNvSpPr txBox="1"/>
              <p:nvPr/>
            </p:nvSpPr>
            <p:spPr>
              <a:xfrm>
                <a:off x="174947" y="4347912"/>
                <a:ext cx="3270767" cy="646331"/>
              </a:xfrm>
              <a:prstGeom prst="rect">
                <a:avLst/>
              </a:prstGeom>
              <a:noFill/>
            </p:spPr>
            <p:txBody>
              <a:bodyPr wrap="none" rtlCol="0">
                <a:spAutoFit/>
              </a:bodyPr>
              <a:lstStyle/>
              <a:p>
                <a:r>
                  <a:rPr lang="en-US" dirty="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𝑅𝐴</m:t>
                    </m:r>
                    <m:r>
                      <a:rPr lang="en-US" i="1" dirty="0" smtClean="0">
                        <a:latin typeface="Cambria Math" panose="02040503050406030204" pitchFamily="18" charset="0"/>
                      </a:rPr>
                      <m:t>, </m:t>
                    </m:r>
                    <m:r>
                      <a:rPr lang="en-US" i="1" dirty="0" smtClean="0">
                        <a:latin typeface="Cambria Math" panose="02040503050406030204" pitchFamily="18" charset="0"/>
                      </a:rPr>
                      <m:t>𝐷𝑒𝑐</m:t>
                    </m:r>
                    <m:r>
                      <a:rPr lang="en-US" i="1" dirty="0" smtClean="0">
                        <a:latin typeface="Cambria Math" panose="02040503050406030204" pitchFamily="18" charset="0"/>
                      </a:rPr>
                      <m:t>, </m:t>
                    </m:r>
                    <m:r>
                      <a:rPr lang="en-US" i="1" dirty="0" smtClean="0">
                        <a:latin typeface="Cambria Math" panose="02040503050406030204" pitchFamily="18" charset="0"/>
                      </a:rPr>
                      <m:t>𝑑𝑖𝑠𝑡𝑎𝑛𝑐𝑒</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oMath>
                </a14:m>
                <a:endParaRPr lang="en-US" dirty="0"/>
              </a:p>
              <a:p>
                <a:endParaRPr lang="en-US" dirty="0"/>
              </a:p>
            </p:txBody>
          </p:sp>
        </mc:Choice>
        <mc:Fallback xmlns="">
          <p:sp>
            <p:nvSpPr>
              <p:cNvPr id="3" name="TextBox 2">
                <a:extLst>
                  <a:ext uri="{FF2B5EF4-FFF2-40B4-BE49-F238E27FC236}">
                    <a16:creationId xmlns:a16="http://schemas.microsoft.com/office/drawing/2014/main" id="{4364AEDD-2742-EEE6-9E43-CB698368BB6D}"/>
                  </a:ext>
                </a:extLst>
              </p:cNvPr>
              <p:cNvSpPr txBox="1">
                <a:spLocks noRot="1" noChangeAspect="1" noMove="1" noResize="1" noEditPoints="1" noAdjustHandles="1" noChangeArrowheads="1" noChangeShapeType="1" noTextEdit="1"/>
              </p:cNvSpPr>
              <p:nvPr/>
            </p:nvSpPr>
            <p:spPr>
              <a:xfrm>
                <a:off x="174947" y="4347912"/>
                <a:ext cx="327076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01E41E-0CA9-292D-BB49-B85B82803374}"/>
                  </a:ext>
                </a:extLst>
              </p:cNvPr>
              <p:cNvSpPr txBox="1"/>
              <p:nvPr/>
            </p:nvSpPr>
            <p:spPr>
              <a:xfrm>
                <a:off x="3251750" y="3429000"/>
                <a:ext cx="5311711" cy="646331"/>
              </a:xfrm>
              <a:prstGeom prst="rect">
                <a:avLst/>
              </a:prstGeom>
              <a:noFill/>
            </p:spPr>
            <p:txBody>
              <a:bodyPr wrap="none" rtlCol="0">
                <a:spAutoFit/>
              </a:bodyPr>
              <a:lstStyle/>
              <a:p>
                <a:r>
                  <a:rPr lang="en-US" dirty="0"/>
                  <a:t>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𝑅𝐴</m:t>
                        </m:r>
                        <m:r>
                          <a:rPr lang="en-US" i="1" dirty="0" smtClean="0">
                            <a:latin typeface="Cambria Math" panose="02040503050406030204" pitchFamily="18" charset="0"/>
                          </a:rPr>
                          <m:t>, </m:t>
                        </m:r>
                        <m:r>
                          <a:rPr lang="en-US" i="1" dirty="0" smtClean="0">
                            <a:latin typeface="Cambria Math" panose="02040503050406030204" pitchFamily="18" charset="0"/>
                          </a:rPr>
                          <m:t>𝐷𝑒𝑐</m:t>
                        </m:r>
                        <m:r>
                          <a:rPr lang="en-US" i="1" dirty="0" smtClean="0">
                            <a:latin typeface="Cambria Math" panose="02040503050406030204" pitchFamily="18" charset="0"/>
                          </a:rPr>
                          <m:t>, </m:t>
                        </m:r>
                        <m:r>
                          <a:rPr lang="en-US" i="1" dirty="0" smtClean="0">
                            <a:latin typeface="Cambria Math" panose="02040503050406030204" pitchFamily="18" charset="0"/>
                          </a:rPr>
                          <m:t>𝑑𝑖𝑠𝑡𝑎𝑛𝑐𝑒</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𝑑</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a14:m>
                <a:endParaRPr lang="en-US" dirty="0"/>
              </a:p>
              <a:p>
                <a:endParaRPr lang="en-US" dirty="0"/>
              </a:p>
            </p:txBody>
          </p:sp>
        </mc:Choice>
        <mc:Fallback xmlns="">
          <p:sp>
            <p:nvSpPr>
              <p:cNvPr id="4" name="TextBox 3">
                <a:extLst>
                  <a:ext uri="{FF2B5EF4-FFF2-40B4-BE49-F238E27FC236}">
                    <a16:creationId xmlns:a16="http://schemas.microsoft.com/office/drawing/2014/main" id="{7301E41E-0CA9-292D-BB49-B85B82803374}"/>
                  </a:ext>
                </a:extLst>
              </p:cNvPr>
              <p:cNvSpPr txBox="1">
                <a:spLocks noRot="1" noChangeAspect="1" noMove="1" noResize="1" noEditPoints="1" noAdjustHandles="1" noChangeArrowheads="1" noChangeShapeType="1" noTextEdit="1"/>
              </p:cNvSpPr>
              <p:nvPr/>
            </p:nvSpPr>
            <p:spPr>
              <a:xfrm>
                <a:off x="3251750" y="3429000"/>
                <a:ext cx="5311711"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F367E9A-83CF-B647-92A9-66A2683C922C}"/>
                  </a:ext>
                </a:extLst>
              </p:cNvPr>
              <p:cNvSpPr txBox="1"/>
              <p:nvPr/>
            </p:nvSpPr>
            <p:spPr>
              <a:xfrm>
                <a:off x="3948994" y="3764470"/>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𝑑</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0F367E9A-83CF-B647-92A9-66A2683C922C}"/>
                  </a:ext>
                </a:extLst>
              </p:cNvPr>
              <p:cNvSpPr txBox="1">
                <a:spLocks noRot="1" noChangeAspect="1" noMove="1" noResize="1" noEditPoints="1" noAdjustHandles="1" noChangeArrowheads="1" noChangeShapeType="1" noTextEdit="1"/>
              </p:cNvSpPr>
              <p:nvPr/>
            </p:nvSpPr>
            <p:spPr>
              <a:xfrm>
                <a:off x="3948994" y="3764470"/>
                <a:ext cx="6096000"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E29290-1D2A-251A-6D8E-9ABD19166B04}"/>
                  </a:ext>
                </a:extLst>
              </p:cNvPr>
              <p:cNvSpPr txBox="1"/>
              <p:nvPr/>
            </p:nvSpPr>
            <p:spPr>
              <a:xfrm>
                <a:off x="5691138" y="4126098"/>
                <a:ext cx="8374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57E29290-1D2A-251A-6D8E-9ABD19166B04}"/>
                  </a:ext>
                </a:extLst>
              </p:cNvPr>
              <p:cNvSpPr txBox="1">
                <a:spLocks noRot="1" noChangeAspect="1" noMove="1" noResize="1" noEditPoints="1" noAdjustHandles="1" noChangeArrowheads="1" noChangeShapeType="1" noTextEdit="1"/>
              </p:cNvSpPr>
              <p:nvPr/>
            </p:nvSpPr>
            <p:spPr>
              <a:xfrm>
                <a:off x="5691138" y="4126098"/>
                <a:ext cx="837431" cy="369332"/>
              </a:xfrm>
              <a:prstGeom prst="rect">
                <a:avLst/>
              </a:prstGeom>
              <a:blipFill>
                <a:blip r:embed="rId6"/>
                <a:stretch>
                  <a:fillRect/>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01FA5FE3-E394-71C9-AE9B-5E900A1CFD27}"/>
              </a:ext>
            </a:extLst>
          </p:cNvPr>
          <p:cNvSpPr/>
          <p:nvPr/>
        </p:nvSpPr>
        <p:spPr>
          <a:xfrm rot="19563312">
            <a:off x="3299028" y="4026635"/>
            <a:ext cx="522180" cy="26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AEE9B90-A0F7-3A90-513E-6A0F12E51B57}"/>
                  </a:ext>
                </a:extLst>
              </p:cNvPr>
              <p:cNvSpPr txBox="1"/>
              <p:nvPr/>
            </p:nvSpPr>
            <p:spPr>
              <a:xfrm>
                <a:off x="3851565" y="5045820"/>
                <a:ext cx="1104918"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a:t>
                </a:r>
              </a:p>
            </p:txBody>
          </p:sp>
        </mc:Choice>
        <mc:Fallback xmlns="">
          <p:sp>
            <p:nvSpPr>
              <p:cNvPr id="11" name="TextBox 10">
                <a:extLst>
                  <a:ext uri="{FF2B5EF4-FFF2-40B4-BE49-F238E27FC236}">
                    <a16:creationId xmlns:a16="http://schemas.microsoft.com/office/drawing/2014/main" id="{0AEE9B90-A0F7-3A90-513E-6A0F12E51B57}"/>
                  </a:ext>
                </a:extLst>
              </p:cNvPr>
              <p:cNvSpPr txBox="1">
                <a:spLocks noRot="1" noChangeAspect="1" noMove="1" noResize="1" noEditPoints="1" noAdjustHandles="1" noChangeArrowheads="1" noChangeShapeType="1" noTextEdit="1"/>
              </p:cNvSpPr>
              <p:nvPr/>
            </p:nvSpPr>
            <p:spPr>
              <a:xfrm>
                <a:off x="3851565" y="5045820"/>
                <a:ext cx="1104918" cy="369332"/>
              </a:xfrm>
              <a:prstGeom prst="rect">
                <a:avLst/>
              </a:prstGeom>
              <a:blipFill>
                <a:blip r:embed="rId7"/>
                <a:stretch>
                  <a:fillRect t="-6667" r="-3409" b="-23333"/>
                </a:stretch>
              </a:blipFill>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AF155D79-7904-C55C-3A60-B11BAFB7004A}"/>
              </a:ext>
            </a:extLst>
          </p:cNvPr>
          <p:cNvSpPr/>
          <p:nvPr/>
        </p:nvSpPr>
        <p:spPr>
          <a:xfrm rot="961625">
            <a:off x="3284322" y="4710846"/>
            <a:ext cx="522180" cy="26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252D22C-E19E-7F8A-F7AA-D45912B8145E}"/>
              </a:ext>
            </a:extLst>
          </p:cNvPr>
          <p:cNvSpPr/>
          <p:nvPr/>
        </p:nvSpPr>
        <p:spPr>
          <a:xfrm rot="936579">
            <a:off x="5027335" y="5147053"/>
            <a:ext cx="522180" cy="268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FB6552C6-E57B-38CF-371E-841AD9A50F9A}"/>
              </a:ext>
            </a:extLst>
          </p:cNvPr>
          <p:cNvSpPr/>
          <p:nvPr/>
        </p:nvSpPr>
        <p:spPr>
          <a:xfrm rot="6042533">
            <a:off x="6785185" y="4553264"/>
            <a:ext cx="806573" cy="2372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C9BEB38-C5C5-2329-04EF-FC7CC00FA62B}"/>
                  </a:ext>
                </a:extLst>
              </p:cNvPr>
              <p:cNvSpPr txBox="1"/>
              <p:nvPr/>
            </p:nvSpPr>
            <p:spPr>
              <a:xfrm>
                <a:off x="5585286" y="5490201"/>
                <a:ext cx="2158411" cy="688394"/>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m:t>
                    </m:r>
                    <m:r>
                      <a:rPr lang="en-US" b="0" i="1" dirty="0" smtClean="0">
                        <a:latin typeface="Cambria Math" panose="02040503050406030204" pitchFamily="18" charset="0"/>
                      </a:rPr>
                      <m:t>𝑑</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𝑗</m:t>
                            </m:r>
                          </m:sub>
                        </m:sSub>
                      </m:e>
                    </m:d>
                    <m:r>
                      <a:rPr lang="en-US" b="0"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𝑉</m:t>
                    </m:r>
                  </m:oMath>
                </a14:m>
                <a:r>
                  <a:rPr lang="en-US" dirty="0"/>
                  <a:t>))</a:t>
                </a:r>
              </a:p>
              <a:p>
                <a:endParaRPr lang="en-US" dirty="0"/>
              </a:p>
            </p:txBody>
          </p:sp>
        </mc:Choice>
        <mc:Fallback xmlns="">
          <p:sp>
            <p:nvSpPr>
              <p:cNvPr id="15" name="TextBox 14">
                <a:extLst>
                  <a:ext uri="{FF2B5EF4-FFF2-40B4-BE49-F238E27FC236}">
                    <a16:creationId xmlns:a16="http://schemas.microsoft.com/office/drawing/2014/main" id="{0C9BEB38-C5C5-2329-04EF-FC7CC00FA62B}"/>
                  </a:ext>
                </a:extLst>
              </p:cNvPr>
              <p:cNvSpPr txBox="1">
                <a:spLocks noRot="1" noChangeAspect="1" noMove="1" noResize="1" noEditPoints="1" noAdjustHandles="1" noChangeArrowheads="1" noChangeShapeType="1" noTextEdit="1"/>
              </p:cNvSpPr>
              <p:nvPr/>
            </p:nvSpPr>
            <p:spPr>
              <a:xfrm>
                <a:off x="5585286" y="5490201"/>
                <a:ext cx="2158411" cy="688394"/>
              </a:xfrm>
              <a:prstGeom prst="rect">
                <a:avLst/>
              </a:prstGeom>
              <a:blipFill>
                <a:blip r:embed="rId8"/>
                <a:stretch>
                  <a:fillRect l="-585" t="-1818" r="-117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217F7E1-2E27-2547-81D5-7C6FD435966A}"/>
              </a:ext>
            </a:extLst>
          </p:cNvPr>
          <p:cNvSpPr txBox="1"/>
          <p:nvPr/>
        </p:nvSpPr>
        <p:spPr>
          <a:xfrm>
            <a:off x="8660890" y="4007607"/>
            <a:ext cx="3369833" cy="923330"/>
          </a:xfrm>
          <a:prstGeom prst="rect">
            <a:avLst/>
          </a:prstGeom>
          <a:noFill/>
        </p:spPr>
        <p:txBody>
          <a:bodyPr wrap="none" rtlCol="0">
            <a:spAutoFit/>
          </a:bodyPr>
          <a:lstStyle/>
          <a:p>
            <a:pPr algn="ctr"/>
            <a:r>
              <a:rPr lang="en-US" dirty="0"/>
              <a:t>Multidimensional Persistence</a:t>
            </a:r>
          </a:p>
          <a:p>
            <a:pPr algn="ctr"/>
            <a:r>
              <a:rPr lang="en-US" dirty="0"/>
              <a:t>Through</a:t>
            </a:r>
          </a:p>
          <a:p>
            <a:pPr algn="ctr"/>
            <a:r>
              <a:rPr lang="en-US" dirty="0"/>
              <a:t>Rips Complexes</a:t>
            </a:r>
          </a:p>
        </p:txBody>
      </p:sp>
      <p:sp>
        <p:nvSpPr>
          <p:cNvPr id="17" name="Right Arrow 16">
            <a:extLst>
              <a:ext uri="{FF2B5EF4-FFF2-40B4-BE49-F238E27FC236}">
                <a16:creationId xmlns:a16="http://schemas.microsoft.com/office/drawing/2014/main" id="{814B9BD0-6814-9BCC-67D3-BED465545E30}"/>
              </a:ext>
            </a:extLst>
          </p:cNvPr>
          <p:cNvSpPr/>
          <p:nvPr/>
        </p:nvSpPr>
        <p:spPr>
          <a:xfrm rot="20334499">
            <a:off x="8104476" y="5106073"/>
            <a:ext cx="806573" cy="2372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850952"/>
      </p:ext>
    </p:extLst>
  </p:cSld>
  <p:clrMapOvr>
    <a:masterClrMapping/>
  </p:clrMapOvr>
  <mc:AlternateContent xmlns:mc="http://schemas.openxmlformats.org/markup-compatibility/2006">
    <mc:Choice xmlns:p14="http://schemas.microsoft.com/office/powerpoint/2010/main" Requires="p14">
      <p:transition spd="slow" p14:dur="2000" advTm="51733"/>
    </mc:Choice>
    <mc:Fallback>
      <p:transition spd="slow" advTm="517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86E4-B91C-0672-8934-57377C6992C4}"/>
              </a:ext>
            </a:extLst>
          </p:cNvPr>
          <p:cNvSpPr>
            <a:spLocks noGrp="1"/>
          </p:cNvSpPr>
          <p:nvPr>
            <p:ph type="title"/>
          </p:nvPr>
        </p:nvSpPr>
        <p:spPr/>
        <p:txBody>
          <a:bodyPr/>
          <a:lstStyle/>
          <a:p>
            <a:r>
              <a:rPr lang="en-US" dirty="0"/>
              <a:t>Results</a:t>
            </a:r>
          </a:p>
        </p:txBody>
      </p:sp>
      <p:pic>
        <p:nvPicPr>
          <p:cNvPr id="5122" name="Picture 2">
            <a:extLst>
              <a:ext uri="{FF2B5EF4-FFF2-40B4-BE49-F238E27FC236}">
                <a16:creationId xmlns:a16="http://schemas.microsoft.com/office/drawing/2014/main" id="{3E829C66-55FA-C13E-D3A5-C41760EDC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2255"/>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79205"/>
      </p:ext>
    </p:extLst>
  </p:cSld>
  <p:clrMapOvr>
    <a:masterClrMapping/>
  </p:clrMapOvr>
  <mc:AlternateContent xmlns:mc="http://schemas.openxmlformats.org/markup-compatibility/2006">
    <mc:Choice xmlns:p14="http://schemas.microsoft.com/office/powerpoint/2010/main" Requires="p14">
      <p:transition spd="slow" p14:dur="2000" advTm="70017"/>
    </mc:Choice>
    <mc:Fallback>
      <p:transition spd="slow" advTm="7001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9C05D-E183-D35A-88EB-177B599FF812}"/>
              </a:ext>
            </a:extLst>
          </p:cNvPr>
          <p:cNvSpPr>
            <a:spLocks noGrp="1"/>
          </p:cNvSpPr>
          <p:nvPr>
            <p:ph type="title"/>
          </p:nvPr>
        </p:nvSpPr>
        <p:spPr>
          <a:xfrm>
            <a:off x="3236853" y="-662547"/>
            <a:ext cx="9453911" cy="1174947"/>
          </a:xfrm>
        </p:spPr>
        <p:txBody>
          <a:bodyPr vert="horz" lIns="91440" tIns="45720" rIns="91440" bIns="45720" rtlCol="0" anchor="b">
            <a:normAutofit/>
          </a:bodyPr>
          <a:lstStyle/>
          <a:p>
            <a:r>
              <a:rPr lang="en-US" sz="3000" b="0" i="0" kern="1200" dirty="0">
                <a:solidFill>
                  <a:schemeClr val="tx1"/>
                </a:solidFill>
                <a:latin typeface="+mj-lt"/>
                <a:ea typeface="+mj-ea"/>
                <a:cs typeface="+mj-cs"/>
              </a:rPr>
              <a:t>Additional Sky Regions</a:t>
            </a:r>
          </a:p>
        </p:txBody>
      </p:sp>
      <p:pic>
        <p:nvPicPr>
          <p:cNvPr id="2052" name="Picture 4" descr="A chart of heatmap&#10;&#10;AI-generated content may be incorrect.">
            <a:extLst>
              <a:ext uri="{FF2B5EF4-FFF2-40B4-BE49-F238E27FC236}">
                <a16:creationId xmlns:a16="http://schemas.microsoft.com/office/drawing/2014/main" id="{FEA73E82-166F-877B-26E5-1442CE666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2321" y="3665758"/>
            <a:ext cx="8502703" cy="2657094"/>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2050" name="Picture 2" descr="A chart of a heat map&#10;&#10;AI-generated content may be incorrect.">
            <a:extLst>
              <a:ext uri="{FF2B5EF4-FFF2-40B4-BE49-F238E27FC236}">
                <a16:creationId xmlns:a16="http://schemas.microsoft.com/office/drawing/2014/main" id="{6DF0E80C-EA03-E959-5995-8FBB0AB377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2321" y="745089"/>
            <a:ext cx="8601539" cy="2687980"/>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61781"/>
      </p:ext>
    </p:extLst>
  </p:cSld>
  <p:clrMapOvr>
    <a:masterClrMapping/>
  </p:clrMapOvr>
  <mc:AlternateContent xmlns:mc="http://schemas.openxmlformats.org/markup-compatibility/2006">
    <mc:Choice xmlns:p14="http://schemas.microsoft.com/office/powerpoint/2010/main" Requires="p14">
      <p:transition spd="slow" p14:dur="2000" advTm="24962"/>
    </mc:Choice>
    <mc:Fallback>
      <p:transition spd="slow" advTm="249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57063C2-8438-8667-66E9-68BE57FF46CE}"/>
              </a:ext>
            </a:extLst>
          </p:cNvPr>
          <p:cNvPicPr>
            <a:picLocks noChangeAspect="1"/>
          </p:cNvPicPr>
          <p:nvPr/>
        </p:nvPicPr>
        <p:blipFill>
          <a:blip r:embed="rId3"/>
          <a:stretch>
            <a:fillRect/>
          </a:stretch>
        </p:blipFill>
        <p:spPr>
          <a:xfrm>
            <a:off x="2328162" y="2355272"/>
            <a:ext cx="7535676" cy="4378037"/>
          </a:xfrm>
          <a:prstGeom prst="rect">
            <a:avLst/>
          </a:prstGeom>
        </p:spPr>
      </p:pic>
      <p:pic>
        <p:nvPicPr>
          <p:cNvPr id="8" name="Picture 7" descr="A black background with white text&#10;&#10;AI-generated content may be incorrect.">
            <a:extLst>
              <a:ext uri="{FF2B5EF4-FFF2-40B4-BE49-F238E27FC236}">
                <a16:creationId xmlns:a16="http://schemas.microsoft.com/office/drawing/2014/main" id="{71F3724B-7949-F6E9-EAD8-18DFB0F37653}"/>
              </a:ext>
            </a:extLst>
          </p:cNvPr>
          <p:cNvPicPr>
            <a:picLocks noChangeAspect="1"/>
          </p:cNvPicPr>
          <p:nvPr/>
        </p:nvPicPr>
        <p:blipFill>
          <a:blip r:embed="rId4"/>
          <a:stretch>
            <a:fillRect/>
          </a:stretch>
        </p:blipFill>
        <p:spPr>
          <a:xfrm>
            <a:off x="2850763" y="900546"/>
            <a:ext cx="5913701" cy="820882"/>
          </a:xfrm>
          <a:prstGeom prst="rect">
            <a:avLst/>
          </a:prstGeom>
        </p:spPr>
      </p:pic>
    </p:spTree>
    <p:extLst>
      <p:ext uri="{BB962C8B-B14F-4D97-AF65-F5344CB8AC3E}">
        <p14:creationId xmlns:p14="http://schemas.microsoft.com/office/powerpoint/2010/main" val="3419499754"/>
      </p:ext>
    </p:extLst>
  </p:cSld>
  <p:clrMapOvr>
    <a:masterClrMapping/>
  </p:clrMapOvr>
  <mc:AlternateContent xmlns:mc="http://schemas.openxmlformats.org/markup-compatibility/2006">
    <mc:Choice xmlns:p14="http://schemas.microsoft.com/office/powerpoint/2010/main" Requires="p14">
      <p:transition spd="slow" p14:dur="2000" advTm="11610"/>
    </mc:Choice>
    <mc:Fallback>
      <p:transition spd="slow" advTm="116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7B2D-0FAF-A5AF-8429-E4F8B0A05E6E}"/>
              </a:ext>
            </a:extLst>
          </p:cNvPr>
          <p:cNvSpPr>
            <a:spLocks noGrp="1"/>
          </p:cNvSpPr>
          <p:nvPr>
            <p:ph type="title"/>
          </p:nvPr>
        </p:nvSpPr>
        <p:spPr/>
        <p:txBody>
          <a:bodyPr/>
          <a:lstStyle/>
          <a:p>
            <a:r>
              <a:rPr lang="en-US" dirty="0"/>
              <a:t>Problem Formulation</a:t>
            </a:r>
          </a:p>
        </p:txBody>
      </p:sp>
      <p:sp>
        <p:nvSpPr>
          <p:cNvPr id="3" name="TextBox 2">
            <a:extLst>
              <a:ext uri="{FF2B5EF4-FFF2-40B4-BE49-F238E27FC236}">
                <a16:creationId xmlns:a16="http://schemas.microsoft.com/office/drawing/2014/main" id="{4F6AEC29-D546-4A91-F30F-E1574E8AD122}"/>
              </a:ext>
            </a:extLst>
          </p:cNvPr>
          <p:cNvSpPr txBox="1"/>
          <p:nvPr/>
        </p:nvSpPr>
        <p:spPr>
          <a:xfrm>
            <a:off x="519545" y="2327563"/>
            <a:ext cx="11152909" cy="369332"/>
          </a:xfrm>
          <a:prstGeom prst="rect">
            <a:avLst/>
          </a:prstGeom>
          <a:noFill/>
        </p:spPr>
        <p:txBody>
          <a:bodyPr wrap="square" rtlCol="0">
            <a:spAutoFit/>
          </a:bodyPr>
          <a:lstStyle/>
          <a:p>
            <a:r>
              <a:rPr lang="en-US" dirty="0"/>
              <a:t>Can Topological Data Analysis (TDA) be used to analyze the extinction rates of galactic structures? </a:t>
            </a:r>
          </a:p>
        </p:txBody>
      </p:sp>
      <p:sp>
        <p:nvSpPr>
          <p:cNvPr id="4" name="TextBox 3">
            <a:extLst>
              <a:ext uri="{FF2B5EF4-FFF2-40B4-BE49-F238E27FC236}">
                <a16:creationId xmlns:a16="http://schemas.microsoft.com/office/drawing/2014/main" id="{206BAB72-6F11-8ED1-55FB-34EC90B34122}"/>
              </a:ext>
            </a:extLst>
          </p:cNvPr>
          <p:cNvSpPr txBox="1"/>
          <p:nvPr/>
        </p:nvSpPr>
        <p:spPr>
          <a:xfrm>
            <a:off x="1172140" y="3338945"/>
            <a:ext cx="1539204" cy="369332"/>
          </a:xfrm>
          <a:prstGeom prst="rect">
            <a:avLst/>
          </a:prstGeom>
          <a:noFill/>
        </p:spPr>
        <p:txBody>
          <a:bodyPr wrap="none" rtlCol="0">
            <a:spAutoFit/>
          </a:bodyPr>
          <a:lstStyle/>
          <a:p>
            <a:r>
              <a:rPr lang="en-US" dirty="0"/>
              <a:t>1. </a:t>
            </a:r>
            <a:r>
              <a:rPr lang="en-US" b="1" dirty="0"/>
              <a:t>Topology </a:t>
            </a:r>
            <a:endParaRPr lang="en-US" dirty="0"/>
          </a:p>
        </p:txBody>
      </p:sp>
      <p:sp>
        <p:nvSpPr>
          <p:cNvPr id="5" name="TextBox 4">
            <a:extLst>
              <a:ext uri="{FF2B5EF4-FFF2-40B4-BE49-F238E27FC236}">
                <a16:creationId xmlns:a16="http://schemas.microsoft.com/office/drawing/2014/main" id="{9CC26F51-2609-FFBD-4635-66EFE60E4BDB}"/>
              </a:ext>
            </a:extLst>
          </p:cNvPr>
          <p:cNvSpPr txBox="1"/>
          <p:nvPr/>
        </p:nvSpPr>
        <p:spPr>
          <a:xfrm>
            <a:off x="3913533" y="3338945"/>
            <a:ext cx="4350326" cy="646331"/>
          </a:xfrm>
          <a:prstGeom prst="rect">
            <a:avLst/>
          </a:prstGeom>
          <a:noFill/>
        </p:spPr>
        <p:txBody>
          <a:bodyPr wrap="square" rtlCol="0">
            <a:spAutoFit/>
          </a:bodyPr>
          <a:lstStyle/>
          <a:p>
            <a:r>
              <a:rPr lang="en-US" dirty="0"/>
              <a:t>2. </a:t>
            </a:r>
            <a:r>
              <a:rPr lang="en-US" b="1" dirty="0"/>
              <a:t>Topological Data Analysis (TDA)</a:t>
            </a:r>
            <a:endParaRPr lang="en-US" dirty="0"/>
          </a:p>
          <a:p>
            <a:endParaRPr lang="en-US" dirty="0"/>
          </a:p>
        </p:txBody>
      </p:sp>
      <p:sp>
        <p:nvSpPr>
          <p:cNvPr id="6" name="TextBox 5">
            <a:extLst>
              <a:ext uri="{FF2B5EF4-FFF2-40B4-BE49-F238E27FC236}">
                <a16:creationId xmlns:a16="http://schemas.microsoft.com/office/drawing/2014/main" id="{68F0C8A2-5EF2-B134-44C4-F13D66DD1496}"/>
              </a:ext>
            </a:extLst>
          </p:cNvPr>
          <p:cNvSpPr txBox="1"/>
          <p:nvPr/>
        </p:nvSpPr>
        <p:spPr>
          <a:xfrm>
            <a:off x="8945072" y="3338945"/>
            <a:ext cx="2900564" cy="369332"/>
          </a:xfrm>
          <a:prstGeom prst="rect">
            <a:avLst/>
          </a:prstGeom>
          <a:noFill/>
        </p:spPr>
        <p:txBody>
          <a:bodyPr wrap="square" rtlCol="0">
            <a:spAutoFit/>
          </a:bodyPr>
          <a:lstStyle/>
          <a:p>
            <a:r>
              <a:rPr lang="en-US" dirty="0"/>
              <a:t>3. </a:t>
            </a:r>
            <a:r>
              <a:rPr lang="en-US" b="1" dirty="0"/>
              <a:t>Extinction Rates</a:t>
            </a:r>
            <a:endParaRPr lang="en-US" dirty="0"/>
          </a:p>
        </p:txBody>
      </p:sp>
      <p:pic>
        <p:nvPicPr>
          <p:cNvPr id="10" name="Picture 9">
            <a:extLst>
              <a:ext uri="{FF2B5EF4-FFF2-40B4-BE49-F238E27FC236}">
                <a16:creationId xmlns:a16="http://schemas.microsoft.com/office/drawing/2014/main" id="{FFCCF388-C505-E34D-EDDC-3D32984FCF86}"/>
              </a:ext>
            </a:extLst>
          </p:cNvPr>
          <p:cNvPicPr>
            <a:picLocks noChangeAspect="1"/>
          </p:cNvPicPr>
          <p:nvPr/>
        </p:nvPicPr>
        <p:blipFill>
          <a:blip r:embed="rId2"/>
          <a:stretch>
            <a:fillRect/>
          </a:stretch>
        </p:blipFill>
        <p:spPr>
          <a:xfrm>
            <a:off x="1005117" y="3708277"/>
            <a:ext cx="1873250" cy="2787650"/>
          </a:xfrm>
          <a:prstGeom prst="rect">
            <a:avLst/>
          </a:prstGeom>
        </p:spPr>
      </p:pic>
      <p:pic>
        <p:nvPicPr>
          <p:cNvPr id="12" name="Picture 11">
            <a:extLst>
              <a:ext uri="{FF2B5EF4-FFF2-40B4-BE49-F238E27FC236}">
                <a16:creationId xmlns:a16="http://schemas.microsoft.com/office/drawing/2014/main" id="{B86C69AA-9DF1-3D5D-BA29-E8347E95BB3A}"/>
              </a:ext>
            </a:extLst>
          </p:cNvPr>
          <p:cNvPicPr>
            <a:picLocks noChangeAspect="1"/>
          </p:cNvPicPr>
          <p:nvPr/>
        </p:nvPicPr>
        <p:blipFill>
          <a:blip r:embed="rId3"/>
          <a:stretch>
            <a:fillRect/>
          </a:stretch>
        </p:blipFill>
        <p:spPr>
          <a:xfrm>
            <a:off x="4460018" y="3708277"/>
            <a:ext cx="2832634" cy="2852305"/>
          </a:xfrm>
          <a:prstGeom prst="rect">
            <a:avLst/>
          </a:prstGeom>
        </p:spPr>
      </p:pic>
      <p:pic>
        <p:nvPicPr>
          <p:cNvPr id="1026" name="Picture 2" descr="Cosmic Dust - Elements Magazine">
            <a:extLst>
              <a:ext uri="{FF2B5EF4-FFF2-40B4-BE49-F238E27FC236}">
                <a16:creationId xmlns:a16="http://schemas.microsoft.com/office/drawing/2014/main" id="{22D53D77-0B8B-C1ED-0F75-3B4AF10D8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449" y="3708277"/>
            <a:ext cx="2043434" cy="265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982066"/>
      </p:ext>
    </p:extLst>
  </p:cSld>
  <p:clrMapOvr>
    <a:masterClrMapping/>
  </p:clrMapOvr>
  <mc:AlternateContent xmlns:mc="http://schemas.openxmlformats.org/markup-compatibility/2006">
    <mc:Choice xmlns:p14="http://schemas.microsoft.com/office/powerpoint/2010/main" Requires="p14">
      <p:transition spd="slow" p14:dur="2000" advTm="50827"/>
    </mc:Choice>
    <mc:Fallback>
      <p:transition spd="slow" advTm="5082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33D5-198D-1389-1B0E-77EB408535AD}"/>
              </a:ext>
            </a:extLst>
          </p:cNvPr>
          <p:cNvSpPr>
            <a:spLocks noGrp="1"/>
          </p:cNvSpPr>
          <p:nvPr>
            <p:ph type="title"/>
          </p:nvPr>
        </p:nvSpPr>
        <p:spPr/>
        <p:txBody>
          <a:bodyPr/>
          <a:lstStyle/>
          <a:p>
            <a:r>
              <a:rPr lang="en-US"/>
              <a:t>Conclusion</a:t>
            </a:r>
            <a:endParaRPr lang="en-US" dirty="0"/>
          </a:p>
        </p:txBody>
      </p:sp>
      <p:sp>
        <p:nvSpPr>
          <p:cNvPr id="3" name="TextBox 2">
            <a:extLst>
              <a:ext uri="{FF2B5EF4-FFF2-40B4-BE49-F238E27FC236}">
                <a16:creationId xmlns:a16="http://schemas.microsoft.com/office/drawing/2014/main" id="{3C81843D-FFCC-0D51-DC04-902C93D8F258}"/>
              </a:ext>
            </a:extLst>
          </p:cNvPr>
          <p:cNvSpPr txBox="1"/>
          <p:nvPr/>
        </p:nvSpPr>
        <p:spPr>
          <a:xfrm>
            <a:off x="900546" y="2535383"/>
            <a:ext cx="10447091" cy="2308324"/>
          </a:xfrm>
          <a:prstGeom prst="rect">
            <a:avLst/>
          </a:prstGeom>
          <a:noFill/>
        </p:spPr>
        <p:txBody>
          <a:bodyPr wrap="none" rtlCol="0">
            <a:spAutoFit/>
          </a:bodyPr>
          <a:lstStyle/>
          <a:p>
            <a:r>
              <a:rPr lang="en-US" b="0" i="0" dirty="0">
                <a:effectLst/>
              </a:rPr>
              <a:t>• Demonstrated that a multidimensional persistence homology workflow can be applied to </a:t>
            </a:r>
          </a:p>
          <a:p>
            <a:r>
              <a:rPr lang="en-US" dirty="0"/>
              <a:t>	</a:t>
            </a:r>
            <a:r>
              <a:rPr lang="en-US" b="0" i="0" dirty="0">
                <a:effectLst/>
              </a:rPr>
              <a:t>galactic extinction data</a:t>
            </a:r>
          </a:p>
          <a:p>
            <a:br>
              <a:rPr lang="en-US" dirty="0"/>
            </a:br>
            <a:r>
              <a:rPr lang="en-US" b="0" i="0" dirty="0">
                <a:effectLst/>
              </a:rPr>
              <a:t>• Resulting visualizations are consistent with known dust structures</a:t>
            </a:r>
          </a:p>
          <a:p>
            <a:br>
              <a:rPr lang="en-US" dirty="0"/>
            </a:br>
            <a:r>
              <a:rPr lang="en-US" b="0" i="0" dirty="0">
                <a:effectLst/>
              </a:rPr>
              <a:t>• Current analysis is exploratory and not yet sufficient for astrophysical claims</a:t>
            </a:r>
          </a:p>
          <a:p>
            <a:br>
              <a:rPr lang="en-US" dirty="0"/>
            </a:br>
            <a:r>
              <a:rPr lang="en-US" b="0" i="0" dirty="0">
                <a:effectLst/>
              </a:rPr>
              <a:t>• Main contribution is methodological—shows where TDA fits into astronomical workflows</a:t>
            </a:r>
            <a:endParaRPr lang="en-US" dirty="0"/>
          </a:p>
        </p:txBody>
      </p:sp>
    </p:spTree>
    <p:extLst>
      <p:ext uri="{BB962C8B-B14F-4D97-AF65-F5344CB8AC3E}">
        <p14:creationId xmlns:p14="http://schemas.microsoft.com/office/powerpoint/2010/main" val="232635008"/>
      </p:ext>
    </p:extLst>
  </p:cSld>
  <p:clrMapOvr>
    <a:masterClrMapping/>
  </p:clrMapOvr>
  <mc:AlternateContent xmlns:mc="http://schemas.openxmlformats.org/markup-compatibility/2006">
    <mc:Choice xmlns:p14="http://schemas.microsoft.com/office/powerpoint/2010/main" Requires="p14">
      <p:transition spd="slow" p14:dur="2000" advTm="46321"/>
    </mc:Choice>
    <mc:Fallback>
      <p:transition spd="slow" advTm="4632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BDFF-F7ED-81F6-4149-766A148E790B}"/>
              </a:ext>
            </a:extLst>
          </p:cNvPr>
          <p:cNvSpPr>
            <a:spLocks noGrp="1"/>
          </p:cNvSpPr>
          <p:nvPr>
            <p:ph type="title"/>
          </p:nvPr>
        </p:nvSpPr>
        <p:spPr/>
        <p:txBody>
          <a:bodyPr/>
          <a:lstStyle/>
          <a:p>
            <a:r>
              <a:rPr lang="en-US"/>
              <a:t>Future Directions</a:t>
            </a:r>
            <a:endParaRPr lang="en-US" dirty="0"/>
          </a:p>
        </p:txBody>
      </p:sp>
      <p:sp>
        <p:nvSpPr>
          <p:cNvPr id="3" name="TextBox 2">
            <a:extLst>
              <a:ext uri="{FF2B5EF4-FFF2-40B4-BE49-F238E27FC236}">
                <a16:creationId xmlns:a16="http://schemas.microsoft.com/office/drawing/2014/main" id="{92BD9247-D336-CEA4-B305-BA35735537C7}"/>
              </a:ext>
            </a:extLst>
          </p:cNvPr>
          <p:cNvSpPr txBox="1"/>
          <p:nvPr/>
        </p:nvSpPr>
        <p:spPr>
          <a:xfrm>
            <a:off x="743412" y="2441046"/>
            <a:ext cx="10705175" cy="3970318"/>
          </a:xfrm>
          <a:prstGeom prst="rect">
            <a:avLst/>
          </a:prstGeom>
          <a:noFill/>
        </p:spPr>
        <p:txBody>
          <a:bodyPr wrap="none" rtlCol="0">
            <a:spAutoFit/>
          </a:bodyPr>
          <a:lstStyle/>
          <a:p>
            <a:pPr marL="285750" indent="-285750">
              <a:buFont typeface="Arial" panose="020B0604020202020204" pitchFamily="34" charset="0"/>
              <a:buChar char="•"/>
            </a:pPr>
            <a:r>
              <a:rPr lang="en-US" b="0" i="0">
                <a:effectLst/>
              </a:rPr>
              <a:t>Continue to  expand to different regions of the sky</a:t>
            </a:r>
          </a:p>
          <a:p>
            <a:pPr marL="742950" lvl="1" indent="-285750">
              <a:buFont typeface="Arial" panose="020B0604020202020204" pitchFamily="34" charset="0"/>
              <a:buChar char="•"/>
            </a:pPr>
            <a:endParaRPr lang="en-US" b="0" i="0">
              <a:effectLst/>
            </a:endParaRPr>
          </a:p>
          <a:p>
            <a:pPr marL="742950" lvl="1" indent="-285750">
              <a:buFont typeface="Arial" panose="020B0604020202020204" pitchFamily="34" charset="0"/>
              <a:buChar char="•"/>
            </a:pPr>
            <a:r>
              <a:rPr lang="en-US" b="0" i="0">
                <a:effectLst/>
              </a:rPr>
              <a:t>Extend analysis to multiple sky fields to test if loop patterns are local artifacts</a:t>
            </a:r>
          </a:p>
          <a:p>
            <a:pPr lvl="2"/>
            <a:r>
              <a:rPr lang="en-US" b="0" i="0">
                <a:effectLst/>
              </a:rPr>
              <a:t>or galaxy-wide features</a:t>
            </a:r>
          </a:p>
          <a:p>
            <a:pPr marL="285750" indent="-285750">
              <a:buFont typeface="Arial" panose="020B0604020202020204" pitchFamily="34" charset="0"/>
              <a:buChar char="•"/>
            </a:pPr>
            <a:endParaRPr lang="en-US" b="0" i="0">
              <a:effectLst/>
            </a:endParaRPr>
          </a:p>
          <a:p>
            <a:pPr marL="285750" indent="-285750">
              <a:buFont typeface="Arial" panose="020B0604020202020204" pitchFamily="34" charset="0"/>
              <a:buChar char="•"/>
            </a:pPr>
            <a:r>
              <a:rPr lang="en-US" b="0" i="0">
                <a:effectLst/>
              </a:rPr>
              <a:t>Compare topological summaries with 3D dust reconstructions for physical validation</a:t>
            </a:r>
          </a:p>
          <a:p>
            <a:pPr marL="285750" indent="-285750">
              <a:buFont typeface="Arial" panose="020B0604020202020204" pitchFamily="34" charset="0"/>
              <a:buChar char="•"/>
            </a:pPr>
            <a:endParaRPr lang="en-US" b="0" i="0">
              <a:effectLst/>
            </a:endParaRPr>
          </a:p>
          <a:p>
            <a:pPr marL="285750" indent="-285750">
              <a:buFont typeface="Arial" panose="020B0604020202020204" pitchFamily="34" charset="0"/>
              <a:buChar char="•"/>
            </a:pPr>
            <a:r>
              <a:rPr lang="en-US" b="0" i="0">
                <a:effectLst/>
              </a:rPr>
              <a:t>Experiment with alternative metrics</a:t>
            </a:r>
          </a:p>
          <a:p>
            <a:endParaRPr lang="en-US" b="0" i="0">
              <a:effectLst/>
            </a:endParaRPr>
          </a:p>
          <a:p>
            <a:pPr marL="742950" lvl="1" indent="-285750">
              <a:buFont typeface="Arial" panose="020B0604020202020204" pitchFamily="34" charset="0"/>
              <a:buChar char="•"/>
            </a:pPr>
            <a:r>
              <a:rPr lang="en-US" b="0" i="0">
                <a:effectLst/>
              </a:rPr>
              <a:t>Vary distance metrics and refine spatial parameters</a:t>
            </a: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b="0" i="0">
                <a:effectLst/>
              </a:rPr>
              <a:t>Vary radius thresholds to observe how large- and small-scale structures emerge</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b="0" i="0">
                <a:effectLst/>
              </a:rPr>
              <a:t>Integrate additional observational parameters and expand into higher-dimensional analysis</a:t>
            </a:r>
            <a:endParaRPr lang="en-US" b="0" i="0" dirty="0">
              <a:effectLst/>
            </a:endParaRPr>
          </a:p>
        </p:txBody>
      </p:sp>
    </p:spTree>
    <p:extLst>
      <p:ext uri="{BB962C8B-B14F-4D97-AF65-F5344CB8AC3E}">
        <p14:creationId xmlns:p14="http://schemas.microsoft.com/office/powerpoint/2010/main" val="694337049"/>
      </p:ext>
    </p:extLst>
  </p:cSld>
  <p:clrMapOvr>
    <a:masterClrMapping/>
  </p:clrMapOvr>
  <mc:AlternateContent xmlns:mc="http://schemas.openxmlformats.org/markup-compatibility/2006">
    <mc:Choice xmlns:p14="http://schemas.microsoft.com/office/powerpoint/2010/main" Requires="p14">
      <p:transition spd="slow" p14:dur="2000" advTm="61688"/>
    </mc:Choice>
    <mc:Fallback>
      <p:transition spd="slow" advTm="6168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FE00A-0F45-78E7-F1B3-EBCD6BE51CDB}"/>
              </a:ext>
            </a:extLst>
          </p:cNvPr>
          <p:cNvSpPr>
            <a:spLocks noGrp="1"/>
          </p:cNvSpPr>
          <p:nvPr>
            <p:ph type="title"/>
          </p:nvPr>
        </p:nvSpPr>
        <p:spPr/>
        <p:txBody>
          <a:bodyPr/>
          <a:lstStyle/>
          <a:p>
            <a:r>
              <a:rPr lang="en-US" dirty="0"/>
              <a:t>Topology</a:t>
            </a:r>
          </a:p>
        </p:txBody>
      </p:sp>
      <p:pic>
        <p:nvPicPr>
          <p:cNvPr id="5" name="Picture 4">
            <a:extLst>
              <a:ext uri="{FF2B5EF4-FFF2-40B4-BE49-F238E27FC236}">
                <a16:creationId xmlns:a16="http://schemas.microsoft.com/office/drawing/2014/main" id="{67F49D33-6792-7BF2-8473-5D38FA897386}"/>
              </a:ext>
            </a:extLst>
          </p:cNvPr>
          <p:cNvPicPr>
            <a:picLocks noChangeAspect="1"/>
          </p:cNvPicPr>
          <p:nvPr/>
        </p:nvPicPr>
        <p:blipFill>
          <a:blip r:embed="rId3"/>
          <a:stretch>
            <a:fillRect/>
          </a:stretch>
        </p:blipFill>
        <p:spPr>
          <a:xfrm>
            <a:off x="775854" y="2389908"/>
            <a:ext cx="2632363" cy="2632363"/>
          </a:xfrm>
          <a:prstGeom prst="rect">
            <a:avLst/>
          </a:prstGeom>
        </p:spPr>
      </p:pic>
      <p:sp>
        <p:nvSpPr>
          <p:cNvPr id="6" name="TextBox 5">
            <a:extLst>
              <a:ext uri="{FF2B5EF4-FFF2-40B4-BE49-F238E27FC236}">
                <a16:creationId xmlns:a16="http://schemas.microsoft.com/office/drawing/2014/main" id="{7C16F1DF-18E3-7A1D-F0F3-5DBED76E6707}"/>
              </a:ext>
            </a:extLst>
          </p:cNvPr>
          <p:cNvSpPr txBox="1"/>
          <p:nvPr/>
        </p:nvSpPr>
        <p:spPr>
          <a:xfrm>
            <a:off x="4391891" y="2576945"/>
            <a:ext cx="7511993" cy="646331"/>
          </a:xfrm>
          <a:prstGeom prst="rect">
            <a:avLst/>
          </a:prstGeom>
          <a:noFill/>
        </p:spPr>
        <p:txBody>
          <a:bodyPr wrap="none" rtlCol="0">
            <a:spAutoFit/>
          </a:bodyPr>
          <a:lstStyle/>
          <a:p>
            <a:r>
              <a:rPr lang="en-US" dirty="0"/>
              <a:t>In topology, we analyze geometric properties of spaces to obtain</a:t>
            </a:r>
          </a:p>
          <a:p>
            <a:r>
              <a:rPr lang="en-US" dirty="0"/>
              <a:t>structural information. We do this by analyzing epsilon balls: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5EECFD-E182-42AC-1022-58526646AF9D}"/>
                  </a:ext>
                </a:extLst>
              </p:cNvPr>
              <p:cNvSpPr txBox="1"/>
              <p:nvPr/>
            </p:nvSpPr>
            <p:spPr>
              <a:xfrm>
                <a:off x="4391891" y="3244334"/>
                <a:ext cx="41161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&lt;</m:t>
                      </m:r>
                      <m:r>
                        <a:rPr lang="en-US" b="0" i="1" smtClean="0">
                          <a:latin typeface="Cambria Math" panose="02040503050406030204" pitchFamily="18" charset="0"/>
                        </a:rPr>
                        <m:t>𝜖</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25EECFD-E182-42AC-1022-58526646AF9D}"/>
                  </a:ext>
                </a:extLst>
              </p:cNvPr>
              <p:cNvSpPr txBox="1">
                <a:spLocks noRot="1" noChangeAspect="1" noMove="1" noResize="1" noEditPoints="1" noAdjustHandles="1" noChangeArrowheads="1" noChangeShapeType="1" noTextEdit="1"/>
              </p:cNvSpPr>
              <p:nvPr/>
            </p:nvSpPr>
            <p:spPr>
              <a:xfrm>
                <a:off x="4391891" y="3244334"/>
                <a:ext cx="4116151" cy="369332"/>
              </a:xfrm>
              <a:prstGeom prst="rect">
                <a:avLst/>
              </a:prstGeom>
              <a:blipFill>
                <a:blip r:embed="rId4"/>
                <a:stretch>
                  <a:fillRect b="-20000"/>
                </a:stretch>
              </a:blipFill>
            </p:spPr>
            <p:txBody>
              <a:bodyPr/>
              <a:lstStyle/>
              <a:p>
                <a:r>
                  <a:rPr lang="en-US">
                    <a:noFill/>
                  </a:rPr>
                  <a:t> </a:t>
                </a:r>
              </a:p>
            </p:txBody>
          </p:sp>
        </mc:Fallback>
      </mc:AlternateContent>
      <p:pic>
        <p:nvPicPr>
          <p:cNvPr id="2056" name="Picture 8" descr="Topology - Homeomorphism, Mapping, Geometry | Britannica">
            <a:extLst>
              <a:ext uri="{FF2B5EF4-FFF2-40B4-BE49-F238E27FC236}">
                <a16:creationId xmlns:a16="http://schemas.microsoft.com/office/drawing/2014/main" id="{AEC546D4-ACD7-B18E-0535-42060F331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1431" y="3819771"/>
            <a:ext cx="4116152" cy="28815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4AFBCA6-1466-78FF-AF6B-10E05C80BDA2}"/>
                  </a:ext>
                </a:extLst>
              </p:cNvPr>
              <p:cNvSpPr txBox="1"/>
              <p:nvPr/>
            </p:nvSpPr>
            <p:spPr>
              <a:xfrm>
                <a:off x="3601156" y="4095803"/>
                <a:ext cx="3512500" cy="1200329"/>
              </a:xfrm>
              <a:prstGeom prst="rect">
                <a:avLst/>
              </a:prstGeom>
              <a:noFill/>
            </p:spPr>
            <p:txBody>
              <a:bodyPr wrap="none" rtlCol="0">
                <a:spAutoFit/>
              </a:bodyPr>
              <a:lstStyle/>
              <a:p>
                <a:r>
                  <a:rPr lang="en-US" dirty="0"/>
                  <a:t>If </a:t>
                </a:r>
                <a14:m>
                  <m:oMath xmlns:m="http://schemas.openxmlformats.org/officeDocument/2006/math">
                    <m:r>
                      <a:rPr lang="en-US" b="0" i="1" smtClean="0">
                        <a:latin typeface="Cambria Math" panose="02040503050406030204" pitchFamily="18" charset="0"/>
                      </a:rPr>
                      <m:t>𝑓</m:t>
                    </m:r>
                  </m:oMath>
                </a14:m>
                <a:r>
                  <a:rPr lang="en-US" dirty="0"/>
                  <a:t> is continuous, bijective,</a:t>
                </a:r>
              </a:p>
              <a:p>
                <a:r>
                  <a:rPr lang="en-US" dirty="0"/>
                  <a:t>and has a continuous inverse,</a:t>
                </a:r>
              </a:p>
              <a:p>
                <a:r>
                  <a:rPr lang="en-US" dirty="0"/>
                  <a:t>we say that our spaces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oMath>
                </a14:m>
                <a:r>
                  <a:rPr lang="en-US" dirty="0"/>
                  <a:t> </a:t>
                </a:r>
              </a:p>
              <a:p>
                <a:r>
                  <a:rPr lang="en-US" dirty="0"/>
                  <a:t>are homeomorphic.</a:t>
                </a:r>
              </a:p>
            </p:txBody>
          </p:sp>
        </mc:Choice>
        <mc:Fallback xmlns="">
          <p:sp>
            <p:nvSpPr>
              <p:cNvPr id="13" name="TextBox 12">
                <a:extLst>
                  <a:ext uri="{FF2B5EF4-FFF2-40B4-BE49-F238E27FC236}">
                    <a16:creationId xmlns:a16="http://schemas.microsoft.com/office/drawing/2014/main" id="{54AFBCA6-1466-78FF-AF6B-10E05C80BDA2}"/>
                  </a:ext>
                </a:extLst>
              </p:cNvPr>
              <p:cNvSpPr txBox="1">
                <a:spLocks noRot="1" noChangeAspect="1" noMove="1" noResize="1" noEditPoints="1" noAdjustHandles="1" noChangeArrowheads="1" noChangeShapeType="1" noTextEdit="1"/>
              </p:cNvSpPr>
              <p:nvPr/>
            </p:nvSpPr>
            <p:spPr>
              <a:xfrm>
                <a:off x="3601156" y="4095803"/>
                <a:ext cx="3512500" cy="1200329"/>
              </a:xfrm>
              <a:prstGeom prst="rect">
                <a:avLst/>
              </a:prstGeom>
              <a:blipFill>
                <a:blip r:embed="rId6"/>
                <a:stretch>
                  <a:fillRect l="-1439" t="-2083" r="-360" b="-6250"/>
                </a:stretch>
              </a:blipFill>
            </p:spPr>
            <p:txBody>
              <a:bodyPr/>
              <a:lstStyle/>
              <a:p>
                <a:r>
                  <a:rPr lang="en-US">
                    <a:noFill/>
                  </a:rPr>
                  <a:t> </a:t>
                </a:r>
              </a:p>
            </p:txBody>
          </p:sp>
        </mc:Fallback>
      </mc:AlternateContent>
    </p:spTree>
    <p:extLst>
      <p:ext uri="{BB962C8B-B14F-4D97-AF65-F5344CB8AC3E}">
        <p14:creationId xmlns:p14="http://schemas.microsoft.com/office/powerpoint/2010/main" val="1194222248"/>
      </p:ext>
    </p:extLst>
  </p:cSld>
  <p:clrMapOvr>
    <a:masterClrMapping/>
  </p:clrMapOvr>
  <mc:AlternateContent xmlns:mc="http://schemas.openxmlformats.org/markup-compatibility/2006">
    <mc:Choice xmlns:p14="http://schemas.microsoft.com/office/powerpoint/2010/main" Requires="p14">
      <p:transition spd="slow" p14:dur="2000" advTm="46411"/>
    </mc:Choice>
    <mc:Fallback>
      <p:transition spd="slow" advTm="464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E5FA-2D00-06C5-09B6-897484DD13C7}"/>
              </a:ext>
            </a:extLst>
          </p:cNvPr>
          <p:cNvSpPr>
            <a:spLocks noGrp="1"/>
          </p:cNvSpPr>
          <p:nvPr>
            <p:ph type="title"/>
          </p:nvPr>
        </p:nvSpPr>
        <p:spPr/>
        <p:txBody>
          <a:bodyPr/>
          <a:lstStyle/>
          <a:p>
            <a:r>
              <a:rPr lang="en-US" dirty="0"/>
              <a:t>Topological Data Analysis</a:t>
            </a:r>
          </a:p>
        </p:txBody>
      </p:sp>
      <p:sp>
        <p:nvSpPr>
          <p:cNvPr id="13" name="Right Arrow 12">
            <a:extLst>
              <a:ext uri="{FF2B5EF4-FFF2-40B4-BE49-F238E27FC236}">
                <a16:creationId xmlns:a16="http://schemas.microsoft.com/office/drawing/2014/main" id="{43C81966-856F-9953-ACCE-CDCBF6F65BFD}"/>
              </a:ext>
            </a:extLst>
          </p:cNvPr>
          <p:cNvSpPr/>
          <p:nvPr/>
        </p:nvSpPr>
        <p:spPr>
          <a:xfrm>
            <a:off x="7138147" y="3202077"/>
            <a:ext cx="1593733" cy="219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01FEAB0-5E26-D167-E63B-EA788C37EC48}"/>
              </a:ext>
            </a:extLst>
          </p:cNvPr>
          <p:cNvSpPr/>
          <p:nvPr/>
        </p:nvSpPr>
        <p:spPr>
          <a:xfrm>
            <a:off x="3217815" y="3197456"/>
            <a:ext cx="1209393" cy="2239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E0E465C-6A51-CD08-153D-4E7189026710}"/>
              </a:ext>
            </a:extLst>
          </p:cNvPr>
          <p:cNvSpPr txBox="1"/>
          <p:nvPr/>
        </p:nvSpPr>
        <p:spPr>
          <a:xfrm>
            <a:off x="470100" y="4803437"/>
            <a:ext cx="11251798" cy="369332"/>
          </a:xfrm>
          <a:prstGeom prst="rect">
            <a:avLst/>
          </a:prstGeom>
          <a:noFill/>
        </p:spPr>
        <p:txBody>
          <a:bodyPr wrap="none" rtlCol="0">
            <a:spAutoFit/>
          </a:bodyPr>
          <a:lstStyle/>
          <a:p>
            <a:r>
              <a:rPr lang="en-US" b="1" dirty="0"/>
              <a:t>Persistent</a:t>
            </a:r>
            <a:r>
              <a:rPr lang="en-US" dirty="0"/>
              <a:t> </a:t>
            </a:r>
            <a:r>
              <a:rPr lang="en-US" b="1" dirty="0"/>
              <a:t>Homology</a:t>
            </a:r>
            <a:r>
              <a:rPr lang="en-US" dirty="0"/>
              <a:t> tracks how topological features appear and disappear across different scales.</a:t>
            </a:r>
          </a:p>
        </p:txBody>
      </p:sp>
      <p:sp>
        <p:nvSpPr>
          <p:cNvPr id="16" name="TextBox 15">
            <a:extLst>
              <a:ext uri="{FF2B5EF4-FFF2-40B4-BE49-F238E27FC236}">
                <a16:creationId xmlns:a16="http://schemas.microsoft.com/office/drawing/2014/main" id="{DFE07C49-E932-3779-C8CE-361A987F41E4}"/>
              </a:ext>
            </a:extLst>
          </p:cNvPr>
          <p:cNvSpPr txBox="1"/>
          <p:nvPr/>
        </p:nvSpPr>
        <p:spPr>
          <a:xfrm>
            <a:off x="183649" y="5422667"/>
            <a:ext cx="11824701" cy="923330"/>
          </a:xfrm>
          <a:prstGeom prst="rect">
            <a:avLst/>
          </a:prstGeom>
          <a:noFill/>
        </p:spPr>
        <p:txBody>
          <a:bodyPr wrap="square" rtlCol="0">
            <a:spAutoFit/>
          </a:bodyPr>
          <a:lstStyle/>
          <a:p>
            <a:r>
              <a:rPr lang="en-US" dirty="0"/>
              <a:t>The continuous maps between these evolving geometric structures illustrate the concept of </a:t>
            </a:r>
            <a:r>
              <a:rPr lang="en-US" b="1" dirty="0"/>
              <a:t>functoriality</a:t>
            </a:r>
            <a:r>
              <a:rPr lang="en-US" dirty="0"/>
              <a:t>, the idea that topological invariants should be preserved not just for individual objects but also for the relationships, or maps, between them</a:t>
            </a:r>
          </a:p>
        </p:txBody>
      </p:sp>
      <p:pic>
        <p:nvPicPr>
          <p:cNvPr id="1026" name="Picture 2">
            <a:extLst>
              <a:ext uri="{FF2B5EF4-FFF2-40B4-BE49-F238E27FC236}">
                <a16:creationId xmlns:a16="http://schemas.microsoft.com/office/drawing/2014/main" id="{CA03CA2E-177A-AC3B-2579-2532607F9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68" r="11198"/>
          <a:stretch/>
        </p:blipFill>
        <p:spPr bwMode="auto">
          <a:xfrm>
            <a:off x="432074" y="2378310"/>
            <a:ext cx="2581461" cy="23467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D086D45-EA31-5875-21CA-33E16BB5A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0" t="10378" b="6608"/>
          <a:stretch/>
        </p:blipFill>
        <p:spPr bwMode="auto">
          <a:xfrm>
            <a:off x="9140440" y="2192707"/>
            <a:ext cx="2743621" cy="26773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756F114-9B8F-1A95-5216-0935A4BBAA5D}"/>
              </a:ext>
            </a:extLst>
          </p:cNvPr>
          <p:cNvPicPr>
            <a:picLocks noChangeAspect="1"/>
          </p:cNvPicPr>
          <p:nvPr/>
        </p:nvPicPr>
        <p:blipFill>
          <a:blip r:embed="rId4"/>
          <a:srcRect l="5277" t="8500" r="5911" b="3683"/>
          <a:stretch/>
        </p:blipFill>
        <p:spPr>
          <a:xfrm>
            <a:off x="4631488" y="2324085"/>
            <a:ext cx="2369524" cy="2484972"/>
          </a:xfrm>
          <a:prstGeom prst="rect">
            <a:avLst/>
          </a:prstGeom>
        </p:spPr>
      </p:pic>
    </p:spTree>
    <p:extLst>
      <p:ext uri="{BB962C8B-B14F-4D97-AF65-F5344CB8AC3E}">
        <p14:creationId xmlns:p14="http://schemas.microsoft.com/office/powerpoint/2010/main" val="2462487148"/>
      </p:ext>
    </p:extLst>
  </p:cSld>
  <p:clrMapOvr>
    <a:masterClrMapping/>
  </p:clrMapOvr>
  <mc:AlternateContent xmlns:mc="http://schemas.openxmlformats.org/markup-compatibility/2006">
    <mc:Choice xmlns:p14="http://schemas.microsoft.com/office/powerpoint/2010/main" Requires="p14">
      <p:transition spd="slow" p14:dur="2000" advTm="93065"/>
    </mc:Choice>
    <mc:Fallback>
      <p:transition spd="slow" advTm="9306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A352-756F-72F2-550D-67146A0E7145}"/>
              </a:ext>
            </a:extLst>
          </p:cNvPr>
          <p:cNvSpPr>
            <a:spLocks noGrp="1"/>
          </p:cNvSpPr>
          <p:nvPr>
            <p:ph type="title"/>
          </p:nvPr>
        </p:nvSpPr>
        <p:spPr/>
        <p:txBody>
          <a:bodyPr/>
          <a:lstStyle/>
          <a:p>
            <a:r>
              <a:rPr lang="en-US" dirty="0"/>
              <a:t>Topological Data Analysis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7AE174-5851-6F55-5764-A739578DCE44}"/>
                  </a:ext>
                </a:extLst>
              </p:cNvPr>
              <p:cNvSpPr txBox="1"/>
              <p:nvPr/>
            </p:nvSpPr>
            <p:spPr>
              <a:xfrm>
                <a:off x="800100" y="2401500"/>
                <a:ext cx="10414000" cy="646331"/>
              </a:xfrm>
              <a:prstGeom prst="rect">
                <a:avLst/>
              </a:prstGeom>
              <a:noFill/>
            </p:spPr>
            <p:txBody>
              <a:bodyPr wrap="square" rtlCol="0">
                <a:spAutoFit/>
              </a:bodyPr>
              <a:lstStyle/>
              <a:p>
                <a:r>
                  <a:rPr lang="en-US" b="1" dirty="0"/>
                  <a:t>Betti Numbers</a:t>
                </a:r>
                <a:r>
                  <a:rPr lang="en-US" dirty="0"/>
                  <a:t>: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err="1" smtClean="0">
                            <a:latin typeface="Cambria Math" panose="02040503050406030204" pitchFamily="18" charset="0"/>
                          </a:rPr>
                          <m:t>𝑘</m:t>
                        </m:r>
                      </m:sub>
                    </m:sSub>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m:t>
                    </m:r>
                    <m:r>
                      <a:rPr lang="en-US" i="1" dirty="0" smtClean="0">
                        <a:latin typeface="Cambria Math" panose="02040503050406030204" pitchFamily="18" charset="0"/>
                      </a:rPr>
                      <m:t>𝐹</m:t>
                    </m:r>
                    <m:r>
                      <a:rPr lang="en-US" i="1" dirty="0" smtClean="0">
                        <a:latin typeface="Cambria Math" panose="02040503050406030204" pitchFamily="18" charset="0"/>
                      </a:rPr>
                      <m:t>)</m:t>
                    </m:r>
                  </m:oMath>
                </a14:m>
                <a:r>
                  <a:rPr lang="en-US" dirty="0"/>
                  <a:t> counts independent </a:t>
                </a:r>
                <a14:m>
                  <m:oMath xmlns:m="http://schemas.openxmlformats.org/officeDocument/2006/math">
                    <m:r>
                      <a:rPr lang="en-US" i="1" dirty="0" smtClean="0">
                        <a:latin typeface="Cambria Math" panose="02040503050406030204" pitchFamily="18" charset="0"/>
                      </a:rPr>
                      <m:t>𝑘</m:t>
                    </m:r>
                  </m:oMath>
                </a14:m>
                <a:r>
                  <a:rPr lang="en-US" dirty="0"/>
                  <a:t>-dimensional surfaces in </a:t>
                </a:r>
                <a14:m>
                  <m:oMath xmlns:m="http://schemas.openxmlformats.org/officeDocument/2006/math">
                    <m:r>
                      <a:rPr lang="en-US" i="1" dirty="0" smtClean="0">
                        <a:latin typeface="Cambria Math" panose="02040503050406030204" pitchFamily="18" charset="0"/>
                      </a:rPr>
                      <m:t>𝑋</m:t>
                    </m:r>
                  </m:oMath>
                </a14:m>
                <a:r>
                  <a:rPr lang="en-US" dirty="0"/>
                  <a:t>. If two spaces are </a:t>
                </a:r>
                <a:r>
                  <a:rPr lang="en-US" dirty="0" err="1"/>
                  <a:t>homotopy</a:t>
                </a:r>
                <a:r>
                  <a:rPr lang="en-US" dirty="0"/>
                  <a:t> equivalent, they have the same </a:t>
                </a:r>
                <a:r>
                  <a:rPr lang="en-US" dirty="0" err="1"/>
                  <a:t>Betti</a:t>
                </a:r>
                <a:r>
                  <a:rPr lang="en-US" dirty="0"/>
                  <a:t> numbers.</a:t>
                </a:r>
                <a:endParaRPr lang="en-US" b="1" dirty="0"/>
              </a:p>
            </p:txBody>
          </p:sp>
        </mc:Choice>
        <mc:Fallback xmlns="">
          <p:sp>
            <p:nvSpPr>
              <p:cNvPr id="4" name="TextBox 3">
                <a:extLst>
                  <a:ext uri="{FF2B5EF4-FFF2-40B4-BE49-F238E27FC236}">
                    <a16:creationId xmlns:a16="http://schemas.microsoft.com/office/drawing/2014/main" id="{F47AE174-5851-6F55-5764-A739578DCE44}"/>
                  </a:ext>
                </a:extLst>
              </p:cNvPr>
              <p:cNvSpPr txBox="1">
                <a:spLocks noRot="1" noChangeAspect="1" noMove="1" noResize="1" noEditPoints="1" noAdjustHandles="1" noChangeArrowheads="1" noChangeShapeType="1" noTextEdit="1"/>
              </p:cNvSpPr>
              <p:nvPr/>
            </p:nvSpPr>
            <p:spPr>
              <a:xfrm>
                <a:off x="800100" y="2401500"/>
                <a:ext cx="10414000" cy="646331"/>
              </a:xfrm>
              <a:prstGeom prst="rect">
                <a:avLst/>
              </a:prstGeom>
              <a:blipFill>
                <a:blip r:embed="rId3"/>
                <a:stretch>
                  <a:fillRect l="-365" t="-576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68E684-7A68-8776-0F2A-BA442AB9F3FD}"/>
                  </a:ext>
                </a:extLst>
              </p:cNvPr>
              <p:cNvSpPr txBox="1"/>
              <p:nvPr/>
            </p:nvSpPr>
            <p:spPr>
              <a:xfrm>
                <a:off x="381000" y="6344276"/>
                <a:ext cx="4749800" cy="292388"/>
              </a:xfrm>
              <a:prstGeom prst="rect">
                <a:avLst/>
              </a:prstGeom>
              <a:noFill/>
            </p:spPr>
            <p:txBody>
              <a:bodyPr wrap="square" rtlCol="0">
                <a:spAutoFit/>
              </a:bodyPr>
              <a:lstStyle/>
              <a:p>
                <a:r>
                  <a:rPr lang="en-US" sz="1300" dirty="0"/>
                  <a:t>A 2-Dimensional Object with Three Holes, </a:t>
                </a:r>
                <a14:m>
                  <m:oMath xmlns:m="http://schemas.openxmlformats.org/officeDocument/2006/math">
                    <m:sSub>
                      <m:sSubPr>
                        <m:ctrlPr>
                          <a:rPr lang="en-US" sz="1300" i="1" dirty="0" smtClean="0">
                            <a:latin typeface="Cambria Math" panose="02040503050406030204" pitchFamily="18" charset="0"/>
                          </a:rPr>
                        </m:ctrlPr>
                      </m:sSubPr>
                      <m:e>
                        <m:r>
                          <a:rPr lang="en-US" sz="1300" i="1" dirty="0" smtClean="0">
                            <a:latin typeface="Cambria Math" panose="02040503050406030204" pitchFamily="18" charset="0"/>
                          </a:rPr>
                          <m:t>𝛽</m:t>
                        </m:r>
                      </m:e>
                      <m:sub>
                        <m:r>
                          <a:rPr lang="en-US" sz="1300" i="1" dirty="0" smtClean="0">
                            <a:latin typeface="Cambria Math" panose="02040503050406030204" pitchFamily="18" charset="0"/>
                          </a:rPr>
                          <m:t>1</m:t>
                        </m:r>
                      </m:sub>
                    </m:sSub>
                    <m:r>
                      <a:rPr lang="en-US" sz="1300" i="1" dirty="0" smtClean="0">
                        <a:latin typeface="Cambria Math" panose="02040503050406030204" pitchFamily="18" charset="0"/>
                      </a:rPr>
                      <m:t>=3</m:t>
                    </m:r>
                  </m:oMath>
                </a14:m>
                <a:endParaRPr lang="en-US" sz="1300" dirty="0"/>
              </a:p>
            </p:txBody>
          </p:sp>
        </mc:Choice>
        <mc:Fallback xmlns="">
          <p:sp>
            <p:nvSpPr>
              <p:cNvPr id="5" name="TextBox 4">
                <a:extLst>
                  <a:ext uri="{FF2B5EF4-FFF2-40B4-BE49-F238E27FC236}">
                    <a16:creationId xmlns:a16="http://schemas.microsoft.com/office/drawing/2014/main" id="{6668E684-7A68-8776-0F2A-BA442AB9F3FD}"/>
                  </a:ext>
                </a:extLst>
              </p:cNvPr>
              <p:cNvSpPr txBox="1">
                <a:spLocks noRot="1" noChangeAspect="1" noMove="1" noResize="1" noEditPoints="1" noAdjustHandles="1" noChangeArrowheads="1" noChangeShapeType="1" noTextEdit="1"/>
              </p:cNvSpPr>
              <p:nvPr/>
            </p:nvSpPr>
            <p:spPr>
              <a:xfrm>
                <a:off x="381000" y="6344276"/>
                <a:ext cx="4749800" cy="292388"/>
              </a:xfrm>
              <a:prstGeom prst="rect">
                <a:avLst/>
              </a:prstGeom>
              <a:blipFill>
                <a:blip r:embed="rId4"/>
                <a:stretch>
                  <a:fillRect l="-533" t="-4167" b="-2083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43105DD-5316-0C0D-EB92-85F4B4919AFA}"/>
              </a:ext>
            </a:extLst>
          </p:cNvPr>
          <p:cNvPicPr>
            <a:picLocks noChangeAspect="1"/>
          </p:cNvPicPr>
          <p:nvPr/>
        </p:nvPicPr>
        <p:blipFill>
          <a:blip r:embed="rId5"/>
          <a:stretch>
            <a:fillRect/>
          </a:stretch>
        </p:blipFill>
        <p:spPr>
          <a:xfrm>
            <a:off x="711200" y="3153832"/>
            <a:ext cx="3200400" cy="3124200"/>
          </a:xfrm>
          <a:prstGeom prst="rect">
            <a:avLst/>
          </a:prstGeom>
        </p:spPr>
      </p:pic>
      <p:pic>
        <p:nvPicPr>
          <p:cNvPr id="9" name="Picture 8">
            <a:extLst>
              <a:ext uri="{FF2B5EF4-FFF2-40B4-BE49-F238E27FC236}">
                <a16:creationId xmlns:a16="http://schemas.microsoft.com/office/drawing/2014/main" id="{1869EF14-23C4-B7DC-2E03-9587F9949F04}"/>
              </a:ext>
            </a:extLst>
          </p:cNvPr>
          <p:cNvPicPr>
            <a:picLocks noChangeAspect="1"/>
          </p:cNvPicPr>
          <p:nvPr/>
        </p:nvPicPr>
        <p:blipFill>
          <a:blip r:embed="rId6"/>
          <a:stretch>
            <a:fillRect/>
          </a:stretch>
        </p:blipFill>
        <p:spPr>
          <a:xfrm>
            <a:off x="6210300" y="3153832"/>
            <a:ext cx="4902200" cy="3427634"/>
          </a:xfrm>
          <a:prstGeom prst="rect">
            <a:avLst/>
          </a:prstGeom>
        </p:spPr>
      </p:pic>
    </p:spTree>
    <p:extLst>
      <p:ext uri="{BB962C8B-B14F-4D97-AF65-F5344CB8AC3E}">
        <p14:creationId xmlns:p14="http://schemas.microsoft.com/office/powerpoint/2010/main" val="3948594225"/>
      </p:ext>
    </p:extLst>
  </p:cSld>
  <p:clrMapOvr>
    <a:masterClrMapping/>
  </p:clrMapOvr>
  <mc:AlternateContent xmlns:mc="http://schemas.openxmlformats.org/markup-compatibility/2006">
    <mc:Choice xmlns:p14="http://schemas.microsoft.com/office/powerpoint/2010/main" Requires="p14">
      <p:transition spd="slow" p14:dur="2000" advTm="153230"/>
    </mc:Choice>
    <mc:Fallback>
      <p:transition spd="slow" advTm="1532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1" name="Group 110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02" name="Rectangle 110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03" name="Oval 110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4" name="Oval 110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5" name="Oval 110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6" name="Oval 110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7" name="Oval 110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0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10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11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111" name="Rectangle 1110">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2" name="Rectangle 111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11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114" name="Freeform: Shape 1047">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11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8070074A-5057-EEA7-449A-D988F06F1E55}"/>
              </a:ext>
            </a:extLst>
          </p:cNvPr>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Betti Numbers</a:t>
            </a:r>
          </a:p>
        </p:txBody>
      </p:sp>
      <p:pic>
        <p:nvPicPr>
          <p:cNvPr id="1026" name="Picture 2">
            <a:extLst>
              <a:ext uri="{FF2B5EF4-FFF2-40B4-BE49-F238E27FC236}">
                <a16:creationId xmlns:a16="http://schemas.microsoft.com/office/drawing/2014/main" id="{57DC55C6-7BEB-D141-D9CD-CFB71DEC7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378"/>
          <a:stretch/>
        </p:blipFill>
        <p:spPr bwMode="auto">
          <a:xfrm>
            <a:off x="7066533" y="645106"/>
            <a:ext cx="4125312" cy="5585369"/>
          </a:xfrm>
          <a:prstGeom prst="rect">
            <a:avLst/>
          </a:prstGeom>
          <a:noFill/>
          <a:extLst>
            <a:ext uri="{909E8E84-426E-40DD-AFC4-6F175D3DCCD1}">
              <a14:hiddenFill xmlns:a14="http://schemas.microsoft.com/office/drawing/2010/main">
                <a:solidFill>
                  <a:srgbClr val="FFFFFF"/>
                </a:solidFill>
              </a14:hiddenFill>
            </a:ext>
          </a:extLst>
        </p:spPr>
      </p:pic>
      <p:sp>
        <p:nvSpPr>
          <p:cNvPr id="1116" name="Rectangle 1115">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1173AC-0E6B-29BB-792E-608848CA5719}"/>
                  </a:ext>
                </a:extLst>
              </p:cNvPr>
              <p:cNvSpPr txBox="1"/>
              <p:nvPr/>
            </p:nvSpPr>
            <p:spPr>
              <a:xfrm>
                <a:off x="639098" y="2418735"/>
                <a:ext cx="5132439" cy="3811742"/>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14:m>
                  <m:oMath xmlns:m="http://schemas.openxmlformats.org/officeDocument/2006/math">
                    <m:sSub>
                      <m:sSubPr>
                        <m:ctrlPr>
                          <a:rPr lang="en-US" i="1" smtClean="0">
                            <a:solidFill>
                              <a:srgbClr val="FFFFFF"/>
                            </a:solidFill>
                            <a:effectLst/>
                            <a:latin typeface="Cambria Math" panose="02040503050406030204" pitchFamily="18" charset="0"/>
                          </a:rPr>
                        </m:ctrlPr>
                      </m:sSubPr>
                      <m:e>
                        <m:r>
                          <a:rPr lang="en-US">
                            <a:solidFill>
                              <a:srgbClr val="FFFFFF"/>
                            </a:solidFill>
                            <a:effectLst/>
                            <a:latin typeface="Cambria Math" panose="02040503050406030204" pitchFamily="18" charset="0"/>
                          </a:rPr>
                          <m:t>𝛽</m:t>
                        </m:r>
                      </m:e>
                      <m:sub>
                        <m:r>
                          <a:rPr lang="en-US">
                            <a:solidFill>
                              <a:srgbClr val="FFFFFF"/>
                            </a:solidFill>
                            <a:effectLst/>
                            <a:latin typeface="Cambria Math" panose="02040503050406030204" pitchFamily="18" charset="0"/>
                          </a:rPr>
                          <m:t>0</m:t>
                        </m:r>
                      </m:sub>
                    </m:sSub>
                    <m:r>
                      <a:rPr lang="en-US">
                        <a:solidFill>
                          <a:srgbClr val="FFFFFF"/>
                        </a:solidFill>
                        <a:effectLst/>
                        <a:latin typeface="Cambria Math" panose="02040503050406030204" pitchFamily="18" charset="0"/>
                      </a:rPr>
                      <m:t> </m:t>
                    </m:r>
                  </m:oMath>
                </a14:m>
                <a:r>
                  <a:rPr lang="en-US">
                    <a:solidFill>
                      <a:srgbClr val="FFFFFF"/>
                    </a:solidFill>
                    <a:effectLst/>
                  </a:rPr>
                  <a:t>is the number of connected components</a:t>
                </a:r>
              </a:p>
              <a:p>
                <a:pPr>
                  <a:lnSpc>
                    <a:spcPct val="90000"/>
                  </a:lnSpc>
                  <a:spcBef>
                    <a:spcPts val="1000"/>
                  </a:spcBef>
                  <a:buClr>
                    <a:schemeClr val="accent1"/>
                  </a:buClr>
                  <a:buSzPct val="80000"/>
                  <a:buFont typeface="Wingdings 3" charset="2"/>
                  <a:buChar char=""/>
                </a:pPr>
                <a14:m>
                  <m:oMath xmlns:m="http://schemas.openxmlformats.org/officeDocument/2006/math">
                    <m:sSub>
                      <m:sSubPr>
                        <m:ctrlPr>
                          <a:rPr lang="en-US" i="1">
                            <a:solidFill>
                              <a:srgbClr val="FFFFFF"/>
                            </a:solidFill>
                            <a:effectLst/>
                            <a:latin typeface="Cambria Math" panose="02040503050406030204" pitchFamily="18" charset="0"/>
                          </a:rPr>
                        </m:ctrlPr>
                      </m:sSubPr>
                      <m:e>
                        <m:r>
                          <a:rPr lang="en-US">
                            <a:solidFill>
                              <a:srgbClr val="FFFFFF"/>
                            </a:solidFill>
                            <a:effectLst/>
                            <a:latin typeface="Cambria Math" panose="02040503050406030204" pitchFamily="18" charset="0"/>
                          </a:rPr>
                          <m:t>𝛽</m:t>
                        </m:r>
                      </m:e>
                      <m:sub>
                        <m:r>
                          <a:rPr lang="en-US">
                            <a:solidFill>
                              <a:srgbClr val="FFFFFF"/>
                            </a:solidFill>
                            <a:effectLst/>
                            <a:latin typeface="Cambria Math" panose="02040503050406030204" pitchFamily="18" charset="0"/>
                          </a:rPr>
                          <m:t>1</m:t>
                        </m:r>
                      </m:sub>
                    </m:sSub>
                  </m:oMath>
                </a14:m>
                <a:r>
                  <a:rPr lang="en-US">
                    <a:solidFill>
                      <a:srgbClr val="FFFFFF"/>
                    </a:solidFill>
                    <a:effectLst/>
                  </a:rPr>
                  <a:t> is the number of one-dimensional or circular holes</a:t>
                </a:r>
              </a:p>
              <a:p>
                <a:pPr>
                  <a:lnSpc>
                    <a:spcPct val="90000"/>
                  </a:lnSpc>
                  <a:spcBef>
                    <a:spcPts val="1000"/>
                  </a:spcBef>
                  <a:buClr>
                    <a:schemeClr val="accent1"/>
                  </a:buClr>
                  <a:buSzPct val="80000"/>
                  <a:buFont typeface="Wingdings 3" charset="2"/>
                  <a:buChar char=""/>
                </a:pPr>
                <a14:m>
                  <m:oMath xmlns:m="http://schemas.openxmlformats.org/officeDocument/2006/math">
                    <m:sSub>
                      <m:sSubPr>
                        <m:ctrlPr>
                          <a:rPr lang="en-US" i="1">
                            <a:solidFill>
                              <a:srgbClr val="FFFFFF"/>
                            </a:solidFill>
                            <a:effectLst/>
                            <a:latin typeface="Cambria Math" panose="02040503050406030204" pitchFamily="18" charset="0"/>
                          </a:rPr>
                        </m:ctrlPr>
                      </m:sSubPr>
                      <m:e>
                        <m:r>
                          <a:rPr lang="en-US">
                            <a:solidFill>
                              <a:srgbClr val="FFFFFF"/>
                            </a:solidFill>
                            <a:effectLst/>
                            <a:latin typeface="Cambria Math" panose="02040503050406030204" pitchFamily="18" charset="0"/>
                          </a:rPr>
                          <m:t>𝛽</m:t>
                        </m:r>
                      </m:e>
                      <m:sub>
                        <m:r>
                          <a:rPr lang="en-US">
                            <a:solidFill>
                              <a:srgbClr val="FFFFFF"/>
                            </a:solidFill>
                            <a:effectLst/>
                            <a:latin typeface="Cambria Math" panose="02040503050406030204" pitchFamily="18" charset="0"/>
                          </a:rPr>
                          <m:t>2</m:t>
                        </m:r>
                      </m:sub>
                    </m:sSub>
                  </m:oMath>
                </a14:m>
                <a:r>
                  <a:rPr lang="en-US">
                    <a:solidFill>
                      <a:srgbClr val="FFFFFF"/>
                    </a:solidFill>
                    <a:effectLst/>
                  </a:rPr>
                  <a:t> is the number of two-dimensional voids</a:t>
                </a:r>
              </a:p>
              <a:p>
                <a:pPr>
                  <a:lnSpc>
                    <a:spcPct val="90000"/>
                  </a:lnSpc>
                  <a:spcBef>
                    <a:spcPts val="1000"/>
                  </a:spcBef>
                  <a:buClr>
                    <a:schemeClr val="accent1"/>
                  </a:buClr>
                  <a:buSzPct val="80000"/>
                  <a:buFont typeface="Wingdings 3" charset="2"/>
                  <a:buChar char=""/>
                </a:pPr>
                <a:endParaRPr lang="en-US">
                  <a:solidFill>
                    <a:srgbClr val="FFFFFF"/>
                  </a:solidFill>
                </a:endParaRPr>
              </a:p>
              <a:p>
                <a:pPr>
                  <a:lnSpc>
                    <a:spcPct val="90000"/>
                  </a:lnSpc>
                  <a:spcBef>
                    <a:spcPts val="1000"/>
                  </a:spcBef>
                  <a:buClr>
                    <a:schemeClr val="accent1"/>
                  </a:buClr>
                  <a:buSzPct val="80000"/>
                  <a:buFont typeface="Wingdings 3" charset="2"/>
                  <a:buChar char=""/>
                </a:pPr>
                <a:r>
                  <a:rPr lang="en-US">
                    <a:solidFill>
                      <a:srgbClr val="FFFFFF"/>
                    </a:solidFill>
                    <a:effectLst/>
                  </a:rPr>
                  <a:t>So, in our torus, we have </a:t>
                </a:r>
                <a14:m>
                  <m:oMath xmlns:m="http://schemas.openxmlformats.org/officeDocument/2006/math">
                    <m:sSub>
                      <m:sSubPr>
                        <m:ctrlPr>
                          <a:rPr lang="en-US" i="1">
                            <a:solidFill>
                              <a:srgbClr val="FFFFFF"/>
                            </a:solidFill>
                            <a:effectLst/>
                            <a:latin typeface="Cambria Math" panose="02040503050406030204" pitchFamily="18" charset="0"/>
                          </a:rPr>
                        </m:ctrlPr>
                      </m:sSubPr>
                      <m:e>
                        <m:r>
                          <a:rPr lang="en-US">
                            <a:solidFill>
                              <a:srgbClr val="FFFFFF"/>
                            </a:solidFill>
                            <a:effectLst/>
                            <a:latin typeface="Cambria Math" panose="02040503050406030204" pitchFamily="18" charset="0"/>
                          </a:rPr>
                          <m:t>𝛽</m:t>
                        </m:r>
                      </m:e>
                      <m:sub>
                        <m:r>
                          <a:rPr lang="en-US">
                            <a:solidFill>
                              <a:srgbClr val="FFFFFF"/>
                            </a:solidFill>
                            <a:effectLst/>
                            <a:latin typeface="Cambria Math" panose="02040503050406030204" pitchFamily="18" charset="0"/>
                          </a:rPr>
                          <m:t>0</m:t>
                        </m:r>
                      </m:sub>
                    </m:sSub>
                    <m:r>
                      <a:rPr lang="en-US">
                        <a:solidFill>
                          <a:srgbClr val="FFFFFF"/>
                        </a:solidFill>
                        <a:effectLst/>
                        <a:latin typeface="Cambria Math" panose="02040503050406030204" pitchFamily="18" charset="0"/>
                      </a:rPr>
                      <m:t>=1,</m:t>
                    </m:r>
                    <m:sSub>
                      <m:sSubPr>
                        <m:ctrlPr>
                          <a:rPr lang="en-US" i="1">
                            <a:solidFill>
                              <a:srgbClr val="FFFFFF"/>
                            </a:solidFill>
                            <a:latin typeface="Cambria Math" panose="02040503050406030204" pitchFamily="18" charset="0"/>
                          </a:rPr>
                        </m:ctrlPr>
                      </m:sSubPr>
                      <m:e>
                        <m:r>
                          <a:rPr lang="en-US">
                            <a:solidFill>
                              <a:srgbClr val="FFFFFF"/>
                            </a:solidFill>
                            <a:latin typeface="Cambria Math" panose="02040503050406030204" pitchFamily="18" charset="0"/>
                          </a:rPr>
                          <m:t> </m:t>
                        </m:r>
                        <m:r>
                          <a:rPr lang="en-US">
                            <a:solidFill>
                              <a:srgbClr val="FFFFFF"/>
                            </a:solidFill>
                            <a:latin typeface="Cambria Math" panose="02040503050406030204" pitchFamily="18" charset="0"/>
                          </a:rPr>
                          <m:t>𝛽</m:t>
                        </m:r>
                      </m:e>
                      <m:sub>
                        <m:r>
                          <a:rPr lang="en-US">
                            <a:solidFill>
                              <a:srgbClr val="FFFFFF"/>
                            </a:solidFill>
                            <a:latin typeface="Cambria Math" panose="02040503050406030204" pitchFamily="18" charset="0"/>
                          </a:rPr>
                          <m:t>1</m:t>
                        </m:r>
                      </m:sub>
                    </m:sSub>
                    <m:r>
                      <a:rPr lang="en-US">
                        <a:solidFill>
                          <a:srgbClr val="FFFFFF"/>
                        </a:solidFill>
                        <a:latin typeface="Cambria Math" panose="02040503050406030204" pitchFamily="18" charset="0"/>
                      </a:rPr>
                      <m:t>=2, </m:t>
                    </m:r>
                    <m:sSub>
                      <m:sSubPr>
                        <m:ctrlPr>
                          <a:rPr lang="en-US" i="1">
                            <a:solidFill>
                              <a:srgbClr val="FFFFFF"/>
                            </a:solidFill>
                            <a:latin typeface="Cambria Math" panose="02040503050406030204" pitchFamily="18" charset="0"/>
                          </a:rPr>
                        </m:ctrlPr>
                      </m:sSubPr>
                      <m:e>
                        <m:r>
                          <a:rPr lang="en-US">
                            <a:solidFill>
                              <a:srgbClr val="FFFFFF"/>
                            </a:solidFill>
                            <a:latin typeface="Cambria Math" panose="02040503050406030204" pitchFamily="18" charset="0"/>
                          </a:rPr>
                          <m:t>𝛽</m:t>
                        </m:r>
                      </m:e>
                      <m:sub>
                        <m:r>
                          <a:rPr lang="en-US">
                            <a:solidFill>
                              <a:srgbClr val="FFFFFF"/>
                            </a:solidFill>
                            <a:latin typeface="Cambria Math" panose="02040503050406030204" pitchFamily="18" charset="0"/>
                          </a:rPr>
                          <m:t>2</m:t>
                        </m:r>
                      </m:sub>
                    </m:sSub>
                    <m:r>
                      <a:rPr lang="en-US">
                        <a:solidFill>
                          <a:srgbClr val="FFFFFF"/>
                        </a:solidFill>
                        <a:latin typeface="Cambria Math" panose="02040503050406030204" pitchFamily="18" charset="0"/>
                      </a:rPr>
                      <m:t>=1.</m:t>
                    </m:r>
                  </m:oMath>
                </a14:m>
                <a:endParaRPr lang="en-US">
                  <a:solidFill>
                    <a:srgbClr val="FFFFFF"/>
                  </a:solidFill>
                  <a:effectLst/>
                </a:endParaRPr>
              </a:p>
              <a:p>
                <a:pPr>
                  <a:lnSpc>
                    <a:spcPct val="90000"/>
                  </a:lnSpc>
                  <a:spcBef>
                    <a:spcPts val="1000"/>
                  </a:spcBef>
                  <a:buClr>
                    <a:schemeClr val="accent1"/>
                  </a:buClr>
                  <a:buSzPct val="80000"/>
                  <a:buFont typeface="Wingdings 3" charset="2"/>
                  <a:buChar char=""/>
                </a:pPr>
                <a:endParaRPr lang="en-US">
                  <a:solidFill>
                    <a:srgbClr val="FFFFFF"/>
                  </a:solidFill>
                </a:endParaRPr>
              </a:p>
              <a:p>
                <a:pPr>
                  <a:lnSpc>
                    <a:spcPct val="90000"/>
                  </a:lnSpc>
                  <a:spcBef>
                    <a:spcPts val="1000"/>
                  </a:spcBef>
                  <a:buClr>
                    <a:schemeClr val="accent1"/>
                  </a:buClr>
                  <a:buSzPct val="80000"/>
                  <a:buFont typeface="Wingdings 3" charset="2"/>
                  <a:buChar char=""/>
                </a:pPr>
                <a:r>
                  <a:rPr lang="en-US">
                    <a:solidFill>
                      <a:srgbClr val="FFFFFF"/>
                    </a:solidFill>
                  </a:rPr>
                  <a:t>If two spaces are homotopy equivalent, they have the same Betti numbers.</a:t>
                </a:r>
                <a:endParaRPr lang="en-US">
                  <a:solidFill>
                    <a:srgbClr val="FFFFFF"/>
                  </a:solidFill>
                  <a:effectLst/>
                </a:endParaRPr>
              </a:p>
            </p:txBody>
          </p:sp>
        </mc:Choice>
        <mc:Fallback xmlns="">
          <p:sp>
            <p:nvSpPr>
              <p:cNvPr id="4" name="TextBox 3">
                <a:extLst>
                  <a:ext uri="{FF2B5EF4-FFF2-40B4-BE49-F238E27FC236}">
                    <a16:creationId xmlns:a16="http://schemas.microsoft.com/office/drawing/2014/main" id="{8C1173AC-0E6B-29BB-792E-608848CA5719}"/>
                  </a:ext>
                </a:extLst>
              </p:cNvPr>
              <p:cNvSpPr txBox="1">
                <a:spLocks noRot="1" noChangeAspect="1" noMove="1" noResize="1" noEditPoints="1" noAdjustHandles="1" noChangeArrowheads="1" noChangeShapeType="1" noTextEdit="1"/>
              </p:cNvSpPr>
              <p:nvPr/>
            </p:nvSpPr>
            <p:spPr>
              <a:xfrm>
                <a:off x="639098" y="2418735"/>
                <a:ext cx="5132439" cy="3811742"/>
              </a:xfrm>
              <a:prstGeom prst="rect">
                <a:avLst/>
              </a:prstGeom>
              <a:blipFill>
                <a:blip r:embed="rId5"/>
                <a:stretch>
                  <a:fillRect l="-988"/>
                </a:stretch>
              </a:blipFill>
            </p:spPr>
            <p:txBody>
              <a:bodyPr/>
              <a:lstStyle/>
              <a:p>
                <a:r>
                  <a:rPr lang="en-US">
                    <a:noFill/>
                  </a:rPr>
                  <a:t> </a:t>
                </a:r>
              </a:p>
            </p:txBody>
          </p:sp>
        </mc:Fallback>
      </mc:AlternateContent>
    </p:spTree>
    <p:extLst>
      <p:ext uri="{BB962C8B-B14F-4D97-AF65-F5344CB8AC3E}">
        <p14:creationId xmlns:p14="http://schemas.microsoft.com/office/powerpoint/2010/main" val="403026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5002"/>
    </mc:Choice>
    <mc:Fallback>
      <p:transition spd="slow" advTm="6500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34EA-4BD6-48EC-F2F0-5DCF99918B1D}"/>
              </a:ext>
            </a:extLst>
          </p:cNvPr>
          <p:cNvSpPr>
            <a:spLocks noGrp="1"/>
          </p:cNvSpPr>
          <p:nvPr>
            <p:ph type="title"/>
          </p:nvPr>
        </p:nvSpPr>
        <p:spPr>
          <a:xfrm>
            <a:off x="1154954" y="973668"/>
            <a:ext cx="9119346" cy="706964"/>
          </a:xfrm>
        </p:spPr>
        <p:txBody>
          <a:bodyPr/>
          <a:lstStyle/>
          <a:p>
            <a:r>
              <a:rPr lang="en-US" dirty="0"/>
              <a:t>Multidimensional Persistence Homology</a:t>
            </a:r>
          </a:p>
        </p:txBody>
      </p:sp>
      <p:sp>
        <p:nvSpPr>
          <p:cNvPr id="5" name="TextBox 4">
            <a:extLst>
              <a:ext uri="{FF2B5EF4-FFF2-40B4-BE49-F238E27FC236}">
                <a16:creationId xmlns:a16="http://schemas.microsoft.com/office/drawing/2014/main" id="{CD87A774-238E-0106-19AA-DB3269A87E1C}"/>
              </a:ext>
            </a:extLst>
          </p:cNvPr>
          <p:cNvSpPr txBox="1"/>
          <p:nvPr/>
        </p:nvSpPr>
        <p:spPr>
          <a:xfrm>
            <a:off x="381000" y="2379702"/>
            <a:ext cx="11163300" cy="923330"/>
          </a:xfrm>
          <a:prstGeom prst="rect">
            <a:avLst/>
          </a:prstGeom>
          <a:noFill/>
        </p:spPr>
        <p:txBody>
          <a:bodyPr wrap="square" rtlCol="0">
            <a:spAutoFit/>
          </a:bodyPr>
          <a:lstStyle/>
          <a:p>
            <a:r>
              <a:rPr lang="en-US" b="1" dirty="0"/>
              <a:t>Multidimensional persistence</a:t>
            </a:r>
            <a:r>
              <a:rPr lang="en-US" dirty="0"/>
              <a:t> is an extension of persistent homology in which the birth and death of features are tracked across a multi-dimensional partially ordered set, rather than a single parameter.</a:t>
            </a:r>
          </a:p>
        </p:txBody>
      </p:sp>
      <p:sp>
        <p:nvSpPr>
          <p:cNvPr id="6" name="TextBox 5">
            <a:extLst>
              <a:ext uri="{FF2B5EF4-FFF2-40B4-BE49-F238E27FC236}">
                <a16:creationId xmlns:a16="http://schemas.microsoft.com/office/drawing/2014/main" id="{EC0E4D06-DE7A-5E11-06FE-3D5676F50578}"/>
              </a:ext>
            </a:extLst>
          </p:cNvPr>
          <p:cNvSpPr txBox="1"/>
          <p:nvPr/>
        </p:nvSpPr>
        <p:spPr>
          <a:xfrm>
            <a:off x="419100" y="3554969"/>
            <a:ext cx="11353799" cy="1200329"/>
          </a:xfrm>
          <a:prstGeom prst="rect">
            <a:avLst/>
          </a:prstGeom>
          <a:noFill/>
        </p:spPr>
        <p:txBody>
          <a:bodyPr wrap="square" rtlCol="0">
            <a:spAutoFit/>
          </a:bodyPr>
          <a:lstStyle/>
          <a:p>
            <a:r>
              <a:rPr lang="en-US" dirty="0"/>
              <a:t>In multi-parameter persistence, two or more parameters may be used, such as a distance threshold and a density threshold. Instead of a single chain of spaces, a grid or partially ordered set (</a:t>
            </a:r>
            <a:r>
              <a:rPr lang="en-US" dirty="0" err="1"/>
              <a:t>poset</a:t>
            </a:r>
            <a:r>
              <a:rPr lang="en-US" dirty="0"/>
              <a:t>) of spaces, a </a:t>
            </a:r>
            <a:r>
              <a:rPr lang="en-US" dirty="0" err="1"/>
              <a:t>multifiltration</a:t>
            </a:r>
            <a:r>
              <a:rPr lang="en-US" dirty="0"/>
              <a:t>, is produced. Each node in this grid corresponds to a different combination of parameter values.</a:t>
            </a:r>
          </a:p>
        </p:txBody>
      </p:sp>
      <p:sp>
        <p:nvSpPr>
          <p:cNvPr id="8" name="TextBox 7">
            <a:extLst>
              <a:ext uri="{FF2B5EF4-FFF2-40B4-BE49-F238E27FC236}">
                <a16:creationId xmlns:a16="http://schemas.microsoft.com/office/drawing/2014/main" id="{402362A6-5630-BBAD-DD6C-FFE079533F2B}"/>
              </a:ext>
            </a:extLst>
          </p:cNvPr>
          <p:cNvSpPr txBox="1"/>
          <p:nvPr/>
        </p:nvSpPr>
        <p:spPr>
          <a:xfrm>
            <a:off x="419100" y="4822569"/>
            <a:ext cx="11353799" cy="923330"/>
          </a:xfrm>
          <a:prstGeom prst="rect">
            <a:avLst/>
          </a:prstGeom>
          <a:noFill/>
        </p:spPr>
        <p:txBody>
          <a:bodyPr wrap="square" rtlCol="0">
            <a:spAutoFit/>
          </a:bodyPr>
          <a:lstStyle/>
          <a:p>
            <a:r>
              <a:rPr lang="en-US" dirty="0"/>
              <a:t>The </a:t>
            </a:r>
            <a:r>
              <a:rPr lang="en-US" b="1" dirty="0"/>
              <a:t>rank invariant</a:t>
            </a:r>
            <a:r>
              <a:rPr lang="en-US" dirty="0"/>
              <a:t> act as a robust discrete measure of </a:t>
            </a:r>
            <a:r>
              <a:rPr lang="en-US" dirty="0" err="1"/>
              <a:t>Betti</a:t>
            </a:r>
            <a:r>
              <a:rPr lang="en-US" dirty="0"/>
              <a:t> numbers across such </a:t>
            </a:r>
            <a:r>
              <a:rPr lang="en-US" dirty="0" err="1"/>
              <a:t>multifiltrations</a:t>
            </a:r>
            <a:r>
              <a:rPr lang="en-US" dirty="0"/>
              <a:t>. captures how many homology classes persist throughout a geometric shape in the parameter space.</a:t>
            </a:r>
          </a:p>
        </p:txBody>
      </p:sp>
    </p:spTree>
    <p:extLst>
      <p:ext uri="{BB962C8B-B14F-4D97-AF65-F5344CB8AC3E}">
        <p14:creationId xmlns:p14="http://schemas.microsoft.com/office/powerpoint/2010/main" val="3785230989"/>
      </p:ext>
    </p:extLst>
  </p:cSld>
  <p:clrMapOvr>
    <a:masterClrMapping/>
  </p:clrMapOvr>
  <mc:AlternateContent xmlns:mc="http://schemas.openxmlformats.org/markup-compatibility/2006">
    <mc:Choice xmlns:p14="http://schemas.microsoft.com/office/powerpoint/2010/main" Requires="p14">
      <p:transition spd="slow" p14:dur="2000" advTm="65928"/>
    </mc:Choice>
    <mc:Fallback>
      <p:transition spd="slow" advTm="659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511F-B503-A13E-F2AC-087899E5C684}"/>
              </a:ext>
            </a:extLst>
          </p:cNvPr>
          <p:cNvSpPr>
            <a:spLocks noGrp="1"/>
          </p:cNvSpPr>
          <p:nvPr>
            <p:ph type="title"/>
          </p:nvPr>
        </p:nvSpPr>
        <p:spPr>
          <a:xfrm>
            <a:off x="1154954" y="973668"/>
            <a:ext cx="9360646" cy="706964"/>
          </a:xfrm>
        </p:spPr>
        <p:txBody>
          <a:bodyPr/>
          <a:lstStyle/>
          <a:p>
            <a:r>
              <a:rPr lang="en-US" dirty="0"/>
              <a:t>Multidimensional Persistence Homology</a:t>
            </a:r>
          </a:p>
        </p:txBody>
      </p:sp>
      <p:pic>
        <p:nvPicPr>
          <p:cNvPr id="4" name="Picture 3">
            <a:extLst>
              <a:ext uri="{FF2B5EF4-FFF2-40B4-BE49-F238E27FC236}">
                <a16:creationId xmlns:a16="http://schemas.microsoft.com/office/drawing/2014/main" id="{2F49EB18-65E3-498F-09C1-B24270A673C5}"/>
              </a:ext>
            </a:extLst>
          </p:cNvPr>
          <p:cNvPicPr>
            <a:picLocks noChangeAspect="1"/>
          </p:cNvPicPr>
          <p:nvPr/>
        </p:nvPicPr>
        <p:blipFill>
          <a:blip r:embed="rId2"/>
          <a:stretch>
            <a:fillRect/>
          </a:stretch>
        </p:blipFill>
        <p:spPr>
          <a:xfrm>
            <a:off x="444500" y="2578100"/>
            <a:ext cx="5264331" cy="3937000"/>
          </a:xfrm>
          <a:prstGeom prst="rect">
            <a:avLst/>
          </a:prstGeom>
        </p:spPr>
      </p:pic>
      <p:pic>
        <p:nvPicPr>
          <p:cNvPr id="6" name="Picture 5">
            <a:extLst>
              <a:ext uri="{FF2B5EF4-FFF2-40B4-BE49-F238E27FC236}">
                <a16:creationId xmlns:a16="http://schemas.microsoft.com/office/drawing/2014/main" id="{8C6504E1-7A4B-4B05-E991-6017977FB1BF}"/>
              </a:ext>
            </a:extLst>
          </p:cNvPr>
          <p:cNvPicPr>
            <a:picLocks noChangeAspect="1"/>
          </p:cNvPicPr>
          <p:nvPr/>
        </p:nvPicPr>
        <p:blipFill>
          <a:blip r:embed="rId3"/>
          <a:stretch>
            <a:fillRect/>
          </a:stretch>
        </p:blipFill>
        <p:spPr>
          <a:xfrm>
            <a:off x="6483171" y="2584450"/>
            <a:ext cx="5194300" cy="3924300"/>
          </a:xfrm>
          <a:prstGeom prst="rect">
            <a:avLst/>
          </a:prstGeom>
        </p:spPr>
      </p:pic>
    </p:spTree>
    <p:extLst>
      <p:ext uri="{BB962C8B-B14F-4D97-AF65-F5344CB8AC3E}">
        <p14:creationId xmlns:p14="http://schemas.microsoft.com/office/powerpoint/2010/main" val="2464531933"/>
      </p:ext>
    </p:extLst>
  </p:cSld>
  <p:clrMapOvr>
    <a:masterClrMapping/>
  </p:clrMapOvr>
  <mc:AlternateContent xmlns:mc="http://schemas.openxmlformats.org/markup-compatibility/2006">
    <mc:Choice xmlns:p14="http://schemas.microsoft.com/office/powerpoint/2010/main" Requires="p14">
      <p:transition spd="slow" p14:dur="2000" advTm="46649"/>
    </mc:Choice>
    <mc:Fallback>
      <p:transition spd="slow" advTm="466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9929-32D4-25C0-166A-172751ED4C53}"/>
              </a:ext>
            </a:extLst>
          </p:cNvPr>
          <p:cNvSpPr>
            <a:spLocks noGrp="1"/>
          </p:cNvSpPr>
          <p:nvPr>
            <p:ph type="title"/>
          </p:nvPr>
        </p:nvSpPr>
        <p:spPr>
          <a:xfrm>
            <a:off x="1154954" y="973668"/>
            <a:ext cx="9424146" cy="706964"/>
          </a:xfrm>
        </p:spPr>
        <p:txBody>
          <a:bodyPr/>
          <a:lstStyle/>
          <a:p>
            <a:r>
              <a:rPr lang="en-US" dirty="0"/>
              <a:t>Using TDA to Analyze the Cosmic Web</a:t>
            </a:r>
          </a:p>
        </p:txBody>
      </p:sp>
      <p:sp>
        <p:nvSpPr>
          <p:cNvPr id="5" name="TextBox 4">
            <a:extLst>
              <a:ext uri="{FF2B5EF4-FFF2-40B4-BE49-F238E27FC236}">
                <a16:creationId xmlns:a16="http://schemas.microsoft.com/office/drawing/2014/main" id="{3E75EFE8-051D-D466-E3AD-340430F41797}"/>
              </a:ext>
            </a:extLst>
          </p:cNvPr>
          <p:cNvSpPr txBox="1"/>
          <p:nvPr/>
        </p:nvSpPr>
        <p:spPr>
          <a:xfrm>
            <a:off x="8356600" y="6404973"/>
            <a:ext cx="3560590" cy="276999"/>
          </a:xfrm>
          <a:prstGeom prst="rect">
            <a:avLst/>
          </a:prstGeom>
          <a:noFill/>
        </p:spPr>
        <p:txBody>
          <a:bodyPr wrap="none" rtlCol="0">
            <a:spAutoFit/>
          </a:bodyPr>
          <a:lstStyle/>
          <a:p>
            <a:r>
              <a:rPr lang="en-US" sz="1200" dirty="0"/>
              <a:t>The red points here represent a filament void.</a:t>
            </a:r>
          </a:p>
        </p:txBody>
      </p:sp>
      <p:pic>
        <p:nvPicPr>
          <p:cNvPr id="7" name="Picture 6">
            <a:extLst>
              <a:ext uri="{FF2B5EF4-FFF2-40B4-BE49-F238E27FC236}">
                <a16:creationId xmlns:a16="http://schemas.microsoft.com/office/drawing/2014/main" id="{E6DB03C4-BF0D-9981-3089-8A2A44274B13}"/>
              </a:ext>
            </a:extLst>
          </p:cNvPr>
          <p:cNvPicPr>
            <a:picLocks noChangeAspect="1"/>
          </p:cNvPicPr>
          <p:nvPr/>
        </p:nvPicPr>
        <p:blipFill>
          <a:blip r:embed="rId3"/>
          <a:stretch>
            <a:fillRect/>
          </a:stretch>
        </p:blipFill>
        <p:spPr>
          <a:xfrm>
            <a:off x="8356600" y="2957005"/>
            <a:ext cx="3560590" cy="3447968"/>
          </a:xfrm>
          <a:prstGeom prst="rect">
            <a:avLst/>
          </a:prstGeom>
        </p:spPr>
      </p:pic>
      <p:pic>
        <p:nvPicPr>
          <p:cNvPr id="9" name="Picture 8">
            <a:extLst>
              <a:ext uri="{FF2B5EF4-FFF2-40B4-BE49-F238E27FC236}">
                <a16:creationId xmlns:a16="http://schemas.microsoft.com/office/drawing/2014/main" id="{93A982FE-4135-EB2E-66A8-BF6A27539BFC}"/>
              </a:ext>
            </a:extLst>
          </p:cNvPr>
          <p:cNvPicPr>
            <a:picLocks noChangeAspect="1"/>
          </p:cNvPicPr>
          <p:nvPr/>
        </p:nvPicPr>
        <p:blipFill>
          <a:blip r:embed="rId4"/>
          <a:stretch>
            <a:fillRect/>
          </a:stretch>
        </p:blipFill>
        <p:spPr>
          <a:xfrm>
            <a:off x="274810" y="2795732"/>
            <a:ext cx="7404100" cy="3609241"/>
          </a:xfrm>
          <a:prstGeom prst="rect">
            <a:avLst/>
          </a:prstGeom>
        </p:spPr>
      </p:pic>
    </p:spTree>
    <p:extLst>
      <p:ext uri="{BB962C8B-B14F-4D97-AF65-F5344CB8AC3E}">
        <p14:creationId xmlns:p14="http://schemas.microsoft.com/office/powerpoint/2010/main" val="2662091491"/>
      </p:ext>
    </p:extLst>
  </p:cSld>
  <p:clrMapOvr>
    <a:masterClrMapping/>
  </p:clrMapOvr>
  <mc:AlternateContent xmlns:mc="http://schemas.openxmlformats.org/markup-compatibility/2006">
    <mc:Choice xmlns:p14="http://schemas.microsoft.com/office/powerpoint/2010/main" Requires="p14">
      <p:transition spd="slow" p14:dur="2000" advTm="59589"/>
    </mc:Choice>
    <mc:Fallback>
      <p:transition spd="slow" advTm="595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1.8|34.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1598</TotalTime>
  <Words>1434</Words>
  <Application>Microsoft Macintosh PowerPoint</Application>
  <PresentationFormat>Widescreen</PresentationFormat>
  <Paragraphs>118</Paragraphs>
  <Slides>21</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Google Sans</vt:lpstr>
      <vt:lpstr>Arial</vt:lpstr>
      <vt:lpstr>Calibri</vt:lpstr>
      <vt:lpstr>Cambria Math</vt:lpstr>
      <vt:lpstr>Century Gothic</vt:lpstr>
      <vt:lpstr>Wingdings 3</vt:lpstr>
      <vt:lpstr>Ion Boardroom</vt:lpstr>
      <vt:lpstr>Using Topological Data Analysis to Investigate Galactic Extinction Rates</vt:lpstr>
      <vt:lpstr>Problem Formulation</vt:lpstr>
      <vt:lpstr>Topology</vt:lpstr>
      <vt:lpstr>Topological Data Analysis</vt:lpstr>
      <vt:lpstr>Topological Data Analysis</vt:lpstr>
      <vt:lpstr>Betti Numbers</vt:lpstr>
      <vt:lpstr>Multidimensional Persistence Homology</vt:lpstr>
      <vt:lpstr>Multidimensional Persistence Homology</vt:lpstr>
      <vt:lpstr>Using TDA to Analyze the Cosmic Web</vt:lpstr>
      <vt:lpstr>Extinction Rates</vt:lpstr>
      <vt:lpstr>Returning to Problem Formulation</vt:lpstr>
      <vt:lpstr>Final Description of the Problem</vt:lpstr>
      <vt:lpstr>Results: Initial Survey</vt:lpstr>
      <vt:lpstr>Results: Spatial Persistence Homology</vt:lpstr>
      <vt:lpstr>Original Methods</vt:lpstr>
      <vt:lpstr>Solution</vt:lpstr>
      <vt:lpstr>Results</vt:lpstr>
      <vt:lpstr>Additional Sky Regions</vt:lpstr>
      <vt:lpstr>PowerPoint Presentation</vt:lpstr>
      <vt:lpstr>Conclusion</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Topological Data Analysis to Analyze Galactic Extinction Rates</dc:title>
  <dc:creator>DYLAN WOLF</dc:creator>
  <cp:lastModifiedBy>DYLAN WOLF</cp:lastModifiedBy>
  <cp:revision>11</cp:revision>
  <dcterms:created xsi:type="dcterms:W3CDTF">2025-03-13T14:21:47Z</dcterms:created>
  <dcterms:modified xsi:type="dcterms:W3CDTF">2025-04-30T01:00:49Z</dcterms:modified>
</cp:coreProperties>
</file>